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10287000" cx="18288000"/>
  <p:notesSz cx="6858000" cy="9144000"/>
  <p:embeddedFontLst>
    <p:embeddedFont>
      <p:font typeface="Roboto"/>
      <p:regular r:id="rId16"/>
      <p:bold r:id="rId17"/>
      <p:italic r:id="rId18"/>
      <p:boldItalic r:id="rId19"/>
    </p:embeddedFont>
    <p:embeddedFont>
      <p:font typeface="Poppins"/>
      <p:bold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oppins-bold.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Poppins-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notesMaster" Target="notesMasters/notesMaster1.xml"/><Relationship Id="rId19" Type="http://schemas.openxmlformats.org/officeDocument/2006/relationships/font" Target="fonts/Roboto-boldItalic.fntdata"/><Relationship Id="rId6" Type="http://schemas.openxmlformats.org/officeDocument/2006/relationships/slide" Target="slides/slide1.xml"/><Relationship Id="rId18"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jpg>
</file>

<file path=ppt/media/image13.jpg>
</file>

<file path=ppt/media/image14.jpg>
</file>

<file path=ppt/media/image3.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1792288" y="612775"/>
            <a:ext cx="5486400" cy="4114800"/>
          </a:xfrm>
          <a:prstGeom prst="rect">
            <a:avLst/>
          </a:prstGeom>
          <a:noFill/>
          <a:ln>
            <a:noFill/>
          </a:ln>
        </p:spPr>
      </p:sp>
      <p:sp>
        <p:nvSpPr>
          <p:cNvPr id="64" name="Google Shape;64;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1.png"/><Relationship Id="rId9" Type="http://schemas.openxmlformats.org/officeDocument/2006/relationships/hyperlink" Target="https://drive.google.com/file/d/1bKmZYZhf2wU8RjcAMGequAcwILHvdu1X/view?usp=sharing" TargetMode="External"/><Relationship Id="rId5" Type="http://schemas.openxmlformats.org/officeDocument/2006/relationships/image" Target="../media/image13.jpg"/><Relationship Id="rId6" Type="http://schemas.openxmlformats.org/officeDocument/2006/relationships/image" Target="../media/image14.jpg"/><Relationship Id="rId7" Type="http://schemas.openxmlformats.org/officeDocument/2006/relationships/image" Target="../media/image11.png"/><Relationship Id="rId8" Type="http://schemas.openxmlformats.org/officeDocument/2006/relationships/image" Target="../media/image1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1C42"/>
        </a:solidFill>
      </p:bgPr>
    </p:bg>
    <p:spTree>
      <p:nvGrpSpPr>
        <p:cNvPr id="83" name="Shape 83"/>
        <p:cNvGrpSpPr/>
        <p:nvPr/>
      </p:nvGrpSpPr>
      <p:grpSpPr>
        <a:xfrm>
          <a:off x="0" y="0"/>
          <a:ext cx="0" cy="0"/>
          <a:chOff x="0" y="0"/>
          <a:chExt cx="0" cy="0"/>
        </a:xfrm>
      </p:grpSpPr>
      <p:sp>
        <p:nvSpPr>
          <p:cNvPr id="84" name="Google Shape;84;p13"/>
          <p:cNvSpPr/>
          <p:nvPr/>
        </p:nvSpPr>
        <p:spPr>
          <a:xfrm>
            <a:off x="10541229" y="2324100"/>
            <a:ext cx="10946941" cy="8896877"/>
          </a:xfrm>
          <a:custGeom>
            <a:rect b="b" l="l" r="r" t="t"/>
            <a:pathLst>
              <a:path extrusionOk="0" h="8896877" w="10946941">
                <a:moveTo>
                  <a:pt x="0" y="0"/>
                </a:moveTo>
                <a:lnTo>
                  <a:pt x="10946941" y="0"/>
                </a:lnTo>
                <a:lnTo>
                  <a:pt x="10946941" y="8896877"/>
                </a:lnTo>
                <a:lnTo>
                  <a:pt x="0" y="8896877"/>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5" name="Google Shape;85;p13"/>
          <p:cNvSpPr txBox="1"/>
          <p:nvPr/>
        </p:nvSpPr>
        <p:spPr>
          <a:xfrm>
            <a:off x="1085216" y="2747439"/>
            <a:ext cx="6821100" cy="1354500"/>
          </a:xfrm>
          <a:prstGeom prst="rect">
            <a:avLst/>
          </a:prstGeom>
          <a:noFill/>
          <a:ln>
            <a:noFill/>
          </a:ln>
        </p:spPr>
        <p:txBody>
          <a:bodyPr anchorCtr="0" anchor="t" bIns="0" lIns="0" spcFirstLastPara="1" rIns="0" wrap="square" tIns="0">
            <a:spAutoFit/>
          </a:bodyPr>
          <a:lstStyle/>
          <a:p>
            <a:pPr indent="0" lvl="0" marL="0" marR="0" rtl="0" algn="l">
              <a:lnSpc>
                <a:spcPct val="140004"/>
              </a:lnSpc>
              <a:spcBef>
                <a:spcPts val="0"/>
              </a:spcBef>
              <a:spcAft>
                <a:spcPts val="0"/>
              </a:spcAft>
              <a:buNone/>
            </a:pPr>
            <a:r>
              <a:rPr b="1" lang="en-US" sz="8799">
                <a:solidFill>
                  <a:srgbClr val="FFFFFF"/>
                </a:solidFill>
                <a:latin typeface="Poppins"/>
                <a:ea typeface="Poppins"/>
                <a:cs typeface="Poppins"/>
                <a:sym typeface="Poppins"/>
              </a:rPr>
              <a:t>HackTrix’24</a:t>
            </a:r>
            <a:endParaRPr/>
          </a:p>
        </p:txBody>
      </p:sp>
      <p:sp>
        <p:nvSpPr>
          <p:cNvPr id="86" name="Google Shape;86;p13"/>
          <p:cNvSpPr txBox="1"/>
          <p:nvPr/>
        </p:nvSpPr>
        <p:spPr>
          <a:xfrm>
            <a:off x="1114100" y="4552100"/>
            <a:ext cx="6722100" cy="34725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2400">
                <a:solidFill>
                  <a:srgbClr val="FFFFFF"/>
                </a:solidFill>
                <a:latin typeface="Poppins"/>
                <a:ea typeface="Poppins"/>
                <a:cs typeface="Poppins"/>
                <a:sym typeface="Poppins"/>
              </a:rPr>
              <a:t>Team Name: </a:t>
            </a:r>
            <a:r>
              <a:rPr lang="en-US" sz="2400">
                <a:solidFill>
                  <a:srgbClr val="FFFFFF"/>
                </a:solidFill>
                <a:latin typeface="Poppins"/>
                <a:ea typeface="Poppins"/>
                <a:cs typeface="Poppins"/>
                <a:sym typeface="Poppins"/>
              </a:rPr>
              <a:t>NOIRINSIGHT</a:t>
            </a:r>
            <a:r>
              <a:rPr lang="en-US" sz="2400">
                <a:solidFill>
                  <a:srgbClr val="FFFFFF"/>
                </a:solidFill>
                <a:latin typeface="Poppins"/>
                <a:ea typeface="Poppins"/>
                <a:cs typeface="Poppins"/>
                <a:sym typeface="Poppins"/>
              </a:rPr>
              <a:t>		</a:t>
            </a:r>
            <a:endParaRPr/>
          </a:p>
          <a:p>
            <a:pPr indent="0" lvl="0" marL="0" marR="0" rtl="0" algn="l">
              <a:lnSpc>
                <a:spcPct val="120000"/>
              </a:lnSpc>
              <a:spcBef>
                <a:spcPts val="0"/>
              </a:spcBef>
              <a:spcAft>
                <a:spcPts val="0"/>
              </a:spcAft>
              <a:buNone/>
            </a:pPr>
            <a:r>
              <a:rPr lang="en-US" sz="2400">
                <a:solidFill>
                  <a:srgbClr val="FFFFFF"/>
                </a:solidFill>
                <a:latin typeface="Poppins"/>
                <a:ea typeface="Poppins"/>
                <a:cs typeface="Poppins"/>
                <a:sym typeface="Poppins"/>
              </a:rPr>
              <a:t>Members Name: </a:t>
            </a:r>
            <a:endParaRPr sz="2400">
              <a:solidFill>
                <a:srgbClr val="FFFFFF"/>
              </a:solidFill>
              <a:latin typeface="Poppins"/>
              <a:ea typeface="Poppins"/>
              <a:cs typeface="Poppins"/>
              <a:sym typeface="Poppins"/>
            </a:endParaRPr>
          </a:p>
          <a:p>
            <a:pPr indent="-381000" lvl="0" marL="457200" marR="0" rtl="0" algn="l">
              <a:lnSpc>
                <a:spcPct val="120000"/>
              </a:lnSpc>
              <a:spcBef>
                <a:spcPts val="0"/>
              </a:spcBef>
              <a:spcAft>
                <a:spcPts val="0"/>
              </a:spcAft>
              <a:buClr>
                <a:srgbClr val="FFFFFF"/>
              </a:buClr>
              <a:buSzPts val="2400"/>
              <a:buFont typeface="Poppins"/>
              <a:buChar char="●"/>
            </a:pPr>
            <a:r>
              <a:rPr lang="en-US" sz="2400">
                <a:solidFill>
                  <a:srgbClr val="FFFFFF"/>
                </a:solidFill>
                <a:latin typeface="Poppins"/>
                <a:ea typeface="Poppins"/>
                <a:cs typeface="Poppins"/>
                <a:sym typeface="Poppins"/>
              </a:rPr>
              <a:t>Taranjeet Singh Bedi</a:t>
            </a:r>
            <a:endParaRPr sz="2400">
              <a:solidFill>
                <a:srgbClr val="FFFFFF"/>
              </a:solidFill>
              <a:latin typeface="Poppins"/>
              <a:ea typeface="Poppins"/>
              <a:cs typeface="Poppins"/>
              <a:sym typeface="Poppins"/>
            </a:endParaRPr>
          </a:p>
          <a:p>
            <a:pPr indent="-381000" lvl="0" marL="457200" marR="0" rtl="0" algn="l">
              <a:lnSpc>
                <a:spcPct val="120000"/>
              </a:lnSpc>
              <a:spcBef>
                <a:spcPts val="0"/>
              </a:spcBef>
              <a:spcAft>
                <a:spcPts val="0"/>
              </a:spcAft>
              <a:buClr>
                <a:srgbClr val="FFFFFF"/>
              </a:buClr>
              <a:buSzPts val="2400"/>
              <a:buFont typeface="Poppins"/>
              <a:buChar char="●"/>
            </a:pPr>
            <a:r>
              <a:rPr lang="en-US" sz="2400">
                <a:solidFill>
                  <a:srgbClr val="FFFFFF"/>
                </a:solidFill>
                <a:latin typeface="Poppins"/>
                <a:ea typeface="Poppins"/>
                <a:cs typeface="Poppins"/>
                <a:sym typeface="Poppins"/>
              </a:rPr>
              <a:t>Abhinav Singh </a:t>
            </a:r>
            <a:endParaRPr sz="2400">
              <a:solidFill>
                <a:srgbClr val="FFFFFF"/>
              </a:solidFill>
              <a:latin typeface="Poppins"/>
              <a:ea typeface="Poppins"/>
              <a:cs typeface="Poppins"/>
              <a:sym typeface="Poppins"/>
            </a:endParaRPr>
          </a:p>
          <a:p>
            <a:pPr indent="-381000" lvl="0" marL="457200" marR="0" rtl="0" algn="l">
              <a:lnSpc>
                <a:spcPct val="120000"/>
              </a:lnSpc>
              <a:spcBef>
                <a:spcPts val="0"/>
              </a:spcBef>
              <a:spcAft>
                <a:spcPts val="0"/>
              </a:spcAft>
              <a:buClr>
                <a:srgbClr val="FFFFFF"/>
              </a:buClr>
              <a:buSzPts val="2400"/>
              <a:buFont typeface="Poppins"/>
              <a:buChar char="●"/>
            </a:pPr>
            <a:r>
              <a:rPr lang="en-US" sz="2400">
                <a:solidFill>
                  <a:srgbClr val="FFFFFF"/>
                </a:solidFill>
                <a:latin typeface="Poppins"/>
                <a:ea typeface="Poppins"/>
                <a:cs typeface="Poppins"/>
                <a:sym typeface="Poppins"/>
              </a:rPr>
              <a:t>Devesh Patel</a:t>
            </a:r>
            <a:endParaRPr sz="2400">
              <a:solidFill>
                <a:srgbClr val="FFFFFF"/>
              </a:solidFill>
              <a:latin typeface="Poppins"/>
              <a:ea typeface="Poppins"/>
              <a:cs typeface="Poppins"/>
              <a:sym typeface="Poppins"/>
            </a:endParaRPr>
          </a:p>
          <a:p>
            <a:pPr indent="-381000" lvl="0" marL="457200" marR="0" rtl="0" algn="l">
              <a:lnSpc>
                <a:spcPct val="120000"/>
              </a:lnSpc>
              <a:spcBef>
                <a:spcPts val="0"/>
              </a:spcBef>
              <a:spcAft>
                <a:spcPts val="0"/>
              </a:spcAft>
              <a:buClr>
                <a:srgbClr val="FFFFFF"/>
              </a:buClr>
              <a:buSzPts val="2400"/>
              <a:buFont typeface="Poppins"/>
              <a:buChar char="●"/>
            </a:pPr>
            <a:r>
              <a:rPr lang="en-US" sz="2400">
                <a:solidFill>
                  <a:srgbClr val="FFFFFF"/>
                </a:solidFill>
                <a:latin typeface="Poppins"/>
                <a:ea typeface="Poppins"/>
                <a:cs typeface="Poppins"/>
                <a:sym typeface="Poppins"/>
              </a:rPr>
              <a:t>Achintya Gupta</a:t>
            </a:r>
            <a:endParaRPr sz="2400">
              <a:solidFill>
                <a:srgbClr val="FFFFFF"/>
              </a:solidFill>
              <a:latin typeface="Poppins"/>
              <a:ea typeface="Poppins"/>
              <a:cs typeface="Poppins"/>
              <a:sym typeface="Poppins"/>
            </a:endParaRPr>
          </a:p>
          <a:p>
            <a:pPr indent="-381000" lvl="0" marL="457200" marR="0" rtl="0" algn="l">
              <a:lnSpc>
                <a:spcPct val="120000"/>
              </a:lnSpc>
              <a:spcBef>
                <a:spcPts val="0"/>
              </a:spcBef>
              <a:spcAft>
                <a:spcPts val="0"/>
              </a:spcAft>
              <a:buClr>
                <a:srgbClr val="FFFFFF"/>
              </a:buClr>
              <a:buSzPts val="2400"/>
              <a:buFont typeface="Poppins"/>
              <a:buChar char="●"/>
            </a:pPr>
            <a:r>
              <a:rPr lang="en-US" sz="2400">
                <a:solidFill>
                  <a:srgbClr val="FFFFFF"/>
                </a:solidFill>
                <a:latin typeface="Poppins"/>
                <a:ea typeface="Poppins"/>
                <a:cs typeface="Poppins"/>
                <a:sym typeface="Poppins"/>
              </a:rPr>
              <a:t>Shaurya Awasthi</a:t>
            </a:r>
            <a:endParaRPr sz="2400">
              <a:solidFill>
                <a:srgbClr val="FFFFFF"/>
              </a:solidFill>
              <a:latin typeface="Poppins"/>
              <a:ea typeface="Poppins"/>
              <a:cs typeface="Poppins"/>
              <a:sym typeface="Poppins"/>
            </a:endParaRPr>
          </a:p>
          <a:p>
            <a:pPr indent="0" lvl="0" marL="0" marR="0" rtl="0" algn="l">
              <a:lnSpc>
                <a:spcPct val="120000"/>
              </a:lnSpc>
              <a:spcBef>
                <a:spcPts val="0"/>
              </a:spcBef>
              <a:spcAft>
                <a:spcPts val="0"/>
              </a:spcAft>
              <a:buNone/>
            </a:pPr>
            <a:r>
              <a:rPr lang="en-US" sz="2400">
                <a:solidFill>
                  <a:srgbClr val="FFFFFF"/>
                </a:solidFill>
                <a:latin typeface="Poppins"/>
                <a:ea typeface="Poppins"/>
                <a:cs typeface="Poppins"/>
                <a:sym typeface="Poppins"/>
              </a:rPr>
              <a:t>                         </a:t>
            </a:r>
            <a:endParaRPr sz="2400">
              <a:solidFill>
                <a:srgbClr val="FFFFFF"/>
              </a:solidFill>
              <a:latin typeface="Poppins"/>
              <a:ea typeface="Poppins"/>
              <a:cs typeface="Poppins"/>
              <a:sym typeface="Poppins"/>
            </a:endParaRPr>
          </a:p>
        </p:txBody>
      </p:sp>
      <p:grpSp>
        <p:nvGrpSpPr>
          <p:cNvPr id="87" name="Google Shape;87;p13"/>
          <p:cNvGrpSpPr/>
          <p:nvPr/>
        </p:nvGrpSpPr>
        <p:grpSpPr>
          <a:xfrm>
            <a:off x="0" y="9781276"/>
            <a:ext cx="9144000" cy="505724"/>
            <a:chOff x="0" y="-57150"/>
            <a:chExt cx="2408296" cy="133195"/>
          </a:xfrm>
        </p:grpSpPr>
        <p:sp>
          <p:nvSpPr>
            <p:cNvPr id="88" name="Google Shape;88;p13"/>
            <p:cNvSpPr/>
            <p:nvPr/>
          </p:nvSpPr>
          <p:spPr>
            <a:xfrm>
              <a:off x="0" y="0"/>
              <a:ext cx="2408296" cy="76045"/>
            </a:xfrm>
            <a:custGeom>
              <a:rect b="b" l="l" r="r" t="t"/>
              <a:pathLst>
                <a:path extrusionOk="0" h="76045" w="2408296">
                  <a:moveTo>
                    <a:pt x="0" y="0"/>
                  </a:moveTo>
                  <a:lnTo>
                    <a:pt x="2408296" y="0"/>
                  </a:lnTo>
                  <a:lnTo>
                    <a:pt x="2408296" y="76045"/>
                  </a:lnTo>
                  <a:lnTo>
                    <a:pt x="0" y="76045"/>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9" name="Google Shape;89;p13"/>
            <p:cNvSpPr txBox="1"/>
            <p:nvPr/>
          </p:nvSpPr>
          <p:spPr>
            <a:xfrm>
              <a:off x="0" y="-57150"/>
              <a:ext cx="2408296" cy="13319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pic>
        <p:nvPicPr>
          <p:cNvPr descr="A black and white logo&#10;&#10;Description automatically generated" id="90" name="Google Shape;90;p13"/>
          <p:cNvPicPr preferRelativeResize="0"/>
          <p:nvPr/>
        </p:nvPicPr>
        <p:blipFill rotWithShape="1">
          <a:blip r:embed="rId4">
            <a:alphaModFix/>
          </a:blip>
          <a:srcRect b="0" l="0" r="0" t="0"/>
          <a:stretch/>
        </p:blipFill>
        <p:spPr>
          <a:xfrm>
            <a:off x="14401800" y="338716"/>
            <a:ext cx="3225800" cy="1333500"/>
          </a:xfrm>
          <a:prstGeom prst="rect">
            <a:avLst/>
          </a:prstGeom>
          <a:noFill/>
          <a:ln>
            <a:noFill/>
          </a:ln>
        </p:spPr>
      </p:pic>
      <p:pic>
        <p:nvPicPr>
          <p:cNvPr descr="A white text on a black background&#10;&#10;Description automatically generated" id="91" name="Google Shape;91;p13"/>
          <p:cNvPicPr preferRelativeResize="0"/>
          <p:nvPr/>
        </p:nvPicPr>
        <p:blipFill rotWithShape="1">
          <a:blip r:embed="rId5">
            <a:alphaModFix/>
          </a:blip>
          <a:srcRect b="0" l="0" r="0" t="0"/>
          <a:stretch/>
        </p:blipFill>
        <p:spPr>
          <a:xfrm>
            <a:off x="838200" y="592081"/>
            <a:ext cx="3277651" cy="108013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1C42"/>
        </a:solidFill>
      </p:bgPr>
    </p:bg>
    <p:spTree>
      <p:nvGrpSpPr>
        <p:cNvPr id="218" name="Shape 218"/>
        <p:cNvGrpSpPr/>
        <p:nvPr/>
      </p:nvGrpSpPr>
      <p:grpSpPr>
        <a:xfrm>
          <a:off x="0" y="0"/>
          <a:ext cx="0" cy="0"/>
          <a:chOff x="0" y="0"/>
          <a:chExt cx="0" cy="0"/>
        </a:xfrm>
      </p:grpSpPr>
      <p:sp>
        <p:nvSpPr>
          <p:cNvPr id="219" name="Google Shape;219;p22"/>
          <p:cNvSpPr txBox="1"/>
          <p:nvPr/>
        </p:nvSpPr>
        <p:spPr>
          <a:xfrm>
            <a:off x="8981916" y="1358061"/>
            <a:ext cx="8544000" cy="861900"/>
          </a:xfrm>
          <a:prstGeom prst="rect">
            <a:avLst/>
          </a:prstGeom>
          <a:noFill/>
          <a:ln>
            <a:noFill/>
          </a:ln>
        </p:spPr>
        <p:txBody>
          <a:bodyPr anchorCtr="0" anchor="t" bIns="0" lIns="0" spcFirstLastPara="1" rIns="0" wrap="square" tIns="0">
            <a:spAutoFit/>
          </a:bodyPr>
          <a:lstStyle/>
          <a:p>
            <a:pPr indent="0" lvl="0" marL="0" marR="0" rtl="0" algn="l">
              <a:lnSpc>
                <a:spcPct val="120003"/>
              </a:lnSpc>
              <a:spcBef>
                <a:spcPts val="0"/>
              </a:spcBef>
              <a:spcAft>
                <a:spcPts val="0"/>
              </a:spcAft>
              <a:buNone/>
            </a:pPr>
            <a:r>
              <a:rPr b="1" lang="en-US" sz="5599">
                <a:solidFill>
                  <a:srgbClr val="FFFFFF"/>
                </a:solidFill>
                <a:latin typeface="Poppins"/>
                <a:ea typeface="Poppins"/>
                <a:cs typeface="Poppins"/>
                <a:sym typeface="Poppins"/>
              </a:rPr>
              <a:t>Working</a:t>
            </a:r>
            <a:r>
              <a:rPr b="1" lang="en-US" sz="5599">
                <a:solidFill>
                  <a:srgbClr val="FFFFFF"/>
                </a:solidFill>
                <a:latin typeface="Poppins"/>
                <a:ea typeface="Poppins"/>
                <a:cs typeface="Poppins"/>
                <a:sym typeface="Poppins"/>
              </a:rPr>
              <a:t> Examples</a:t>
            </a:r>
            <a:endParaRPr/>
          </a:p>
        </p:txBody>
      </p:sp>
      <p:cxnSp>
        <p:nvCxnSpPr>
          <p:cNvPr id="220" name="Google Shape;220;p22"/>
          <p:cNvCxnSpPr/>
          <p:nvPr/>
        </p:nvCxnSpPr>
        <p:spPr>
          <a:xfrm>
            <a:off x="1028700" y="601417"/>
            <a:ext cx="16230600" cy="0"/>
          </a:xfrm>
          <a:prstGeom prst="straightConnector1">
            <a:avLst/>
          </a:prstGeom>
          <a:noFill/>
          <a:ln cap="flat" cmpd="sng" w="19050">
            <a:solidFill>
              <a:srgbClr val="D9D9D9"/>
            </a:solidFill>
            <a:prstDash val="solid"/>
            <a:round/>
            <a:headEnd len="sm" w="sm" type="none"/>
            <a:tailEnd len="sm" w="sm" type="none"/>
          </a:ln>
        </p:spPr>
      </p:cxnSp>
      <p:sp>
        <p:nvSpPr>
          <p:cNvPr id="221" name="Google Shape;221;p22"/>
          <p:cNvSpPr/>
          <p:nvPr/>
        </p:nvSpPr>
        <p:spPr>
          <a:xfrm flipH="1">
            <a:off x="-5617742" y="-1825413"/>
            <a:ext cx="9143383" cy="7431077"/>
          </a:xfrm>
          <a:custGeom>
            <a:rect b="b" l="l" r="r" t="t"/>
            <a:pathLst>
              <a:path extrusionOk="0" h="7431077" w="9143383">
                <a:moveTo>
                  <a:pt x="9143383" y="0"/>
                </a:moveTo>
                <a:lnTo>
                  <a:pt x="0" y="0"/>
                </a:lnTo>
                <a:lnTo>
                  <a:pt x="0" y="7431076"/>
                </a:lnTo>
                <a:lnTo>
                  <a:pt x="9143383" y="7431076"/>
                </a:lnTo>
                <a:lnTo>
                  <a:pt x="9143383"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222" name="Google Shape;222;p22"/>
          <p:cNvGrpSpPr/>
          <p:nvPr/>
        </p:nvGrpSpPr>
        <p:grpSpPr>
          <a:xfrm>
            <a:off x="8981917" y="9853606"/>
            <a:ext cx="9995383" cy="433394"/>
            <a:chOff x="0" y="-38100"/>
            <a:chExt cx="2632529" cy="114145"/>
          </a:xfrm>
        </p:grpSpPr>
        <p:sp>
          <p:nvSpPr>
            <p:cNvPr id="223" name="Google Shape;223;p22"/>
            <p:cNvSpPr/>
            <p:nvPr/>
          </p:nvSpPr>
          <p:spPr>
            <a:xfrm>
              <a:off x="0" y="0"/>
              <a:ext cx="2632529" cy="76045"/>
            </a:xfrm>
            <a:custGeom>
              <a:rect b="b" l="l" r="r" t="t"/>
              <a:pathLst>
                <a:path extrusionOk="0" h="76045" w="2632529">
                  <a:moveTo>
                    <a:pt x="0" y="0"/>
                  </a:moveTo>
                  <a:lnTo>
                    <a:pt x="2632529" y="0"/>
                  </a:lnTo>
                  <a:lnTo>
                    <a:pt x="2632529" y="76045"/>
                  </a:lnTo>
                  <a:lnTo>
                    <a:pt x="0" y="76045"/>
                  </a:lnTo>
                  <a:close/>
                </a:path>
              </a:pathLst>
            </a:custGeom>
            <a:solidFill>
              <a:srgbClr val="3DCAB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24" name="Google Shape;224;p22"/>
            <p:cNvSpPr txBox="1"/>
            <p:nvPr/>
          </p:nvSpPr>
          <p:spPr>
            <a:xfrm>
              <a:off x="0" y="-38100"/>
              <a:ext cx="2632529" cy="11414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pic>
        <p:nvPicPr>
          <p:cNvPr descr="A black and white logo&#10;&#10;Description automatically generated" id="225" name="Google Shape;225;p22"/>
          <p:cNvPicPr preferRelativeResize="0"/>
          <p:nvPr/>
        </p:nvPicPr>
        <p:blipFill rotWithShape="1">
          <a:blip r:embed="rId4">
            <a:alphaModFix/>
          </a:blip>
          <a:srcRect b="0" l="0" r="0" t="0"/>
          <a:stretch/>
        </p:blipFill>
        <p:spPr>
          <a:xfrm>
            <a:off x="15163800" y="8765834"/>
            <a:ext cx="2665950" cy="1102066"/>
          </a:xfrm>
          <a:prstGeom prst="rect">
            <a:avLst/>
          </a:prstGeom>
          <a:noFill/>
          <a:ln>
            <a:noFill/>
          </a:ln>
        </p:spPr>
      </p:pic>
      <p:pic>
        <p:nvPicPr>
          <p:cNvPr id="226" name="Google Shape;226;p22"/>
          <p:cNvPicPr preferRelativeResize="0"/>
          <p:nvPr/>
        </p:nvPicPr>
        <p:blipFill>
          <a:blip r:embed="rId5">
            <a:alphaModFix/>
          </a:blip>
          <a:stretch>
            <a:fillRect/>
          </a:stretch>
        </p:blipFill>
        <p:spPr>
          <a:xfrm>
            <a:off x="13690824" y="2976588"/>
            <a:ext cx="3684000" cy="2804424"/>
          </a:xfrm>
          <a:prstGeom prst="rect">
            <a:avLst/>
          </a:prstGeom>
          <a:noFill/>
          <a:ln>
            <a:noFill/>
          </a:ln>
        </p:spPr>
      </p:pic>
      <p:pic>
        <p:nvPicPr>
          <p:cNvPr id="227" name="Google Shape;227;p22"/>
          <p:cNvPicPr preferRelativeResize="0"/>
          <p:nvPr/>
        </p:nvPicPr>
        <p:blipFill>
          <a:blip r:embed="rId6">
            <a:alphaModFix/>
          </a:blip>
          <a:stretch>
            <a:fillRect/>
          </a:stretch>
        </p:blipFill>
        <p:spPr>
          <a:xfrm>
            <a:off x="9225246" y="2976600"/>
            <a:ext cx="3684000" cy="2804445"/>
          </a:xfrm>
          <a:prstGeom prst="rect">
            <a:avLst/>
          </a:prstGeom>
          <a:noFill/>
          <a:ln>
            <a:noFill/>
          </a:ln>
        </p:spPr>
      </p:pic>
      <p:pic>
        <p:nvPicPr>
          <p:cNvPr id="228" name="Google Shape;228;p22"/>
          <p:cNvPicPr preferRelativeResize="0"/>
          <p:nvPr/>
        </p:nvPicPr>
        <p:blipFill>
          <a:blip r:embed="rId7">
            <a:alphaModFix/>
          </a:blip>
          <a:stretch>
            <a:fillRect/>
          </a:stretch>
        </p:blipFill>
        <p:spPr>
          <a:xfrm>
            <a:off x="9225250" y="6268177"/>
            <a:ext cx="3683999" cy="2433947"/>
          </a:xfrm>
          <a:prstGeom prst="rect">
            <a:avLst/>
          </a:prstGeom>
          <a:noFill/>
          <a:ln>
            <a:noFill/>
          </a:ln>
        </p:spPr>
      </p:pic>
      <p:pic>
        <p:nvPicPr>
          <p:cNvPr id="229" name="Google Shape;229;p22"/>
          <p:cNvPicPr preferRelativeResize="0"/>
          <p:nvPr/>
        </p:nvPicPr>
        <p:blipFill>
          <a:blip r:embed="rId8">
            <a:alphaModFix/>
          </a:blip>
          <a:stretch>
            <a:fillRect/>
          </a:stretch>
        </p:blipFill>
        <p:spPr>
          <a:xfrm>
            <a:off x="13690830" y="6268176"/>
            <a:ext cx="3683994" cy="2433950"/>
          </a:xfrm>
          <a:prstGeom prst="rect">
            <a:avLst/>
          </a:prstGeom>
          <a:noFill/>
          <a:ln>
            <a:noFill/>
          </a:ln>
        </p:spPr>
      </p:pic>
      <p:sp>
        <p:nvSpPr>
          <p:cNvPr id="230" name="Google Shape;230;p22"/>
          <p:cNvSpPr txBox="1"/>
          <p:nvPr/>
        </p:nvSpPr>
        <p:spPr>
          <a:xfrm>
            <a:off x="1035450" y="4359750"/>
            <a:ext cx="7073100" cy="93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4300">
                <a:solidFill>
                  <a:schemeClr val="lt1"/>
                </a:solidFill>
                <a:latin typeface="Poppins"/>
                <a:ea typeface="Poppins"/>
                <a:cs typeface="Poppins"/>
                <a:sym typeface="Poppins"/>
              </a:rPr>
              <a:t>Product Working Video</a:t>
            </a:r>
            <a:endParaRPr b="1" sz="4300">
              <a:solidFill>
                <a:schemeClr val="lt1"/>
              </a:solidFill>
              <a:latin typeface="Poppins"/>
              <a:ea typeface="Poppins"/>
              <a:cs typeface="Poppins"/>
              <a:sym typeface="Poppins"/>
            </a:endParaRPr>
          </a:p>
        </p:txBody>
      </p:sp>
      <p:sp>
        <p:nvSpPr>
          <p:cNvPr id="231" name="Google Shape;231;p22"/>
          <p:cNvSpPr txBox="1"/>
          <p:nvPr/>
        </p:nvSpPr>
        <p:spPr>
          <a:xfrm>
            <a:off x="922000" y="5927200"/>
            <a:ext cx="7323300" cy="1738500"/>
          </a:xfrm>
          <a:prstGeom prst="rect">
            <a:avLst/>
          </a:prstGeom>
          <a:solidFill>
            <a:schemeClr val="dk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u="sng">
                <a:solidFill>
                  <a:schemeClr val="accent2"/>
                </a:solidFill>
                <a:latin typeface="Calibri"/>
                <a:ea typeface="Calibri"/>
                <a:cs typeface="Calibri"/>
                <a:sym typeface="Calibri"/>
                <a:hlinkClick r:id="rId9">
                  <a:extLst>
                    <a:ext uri="{A12FA001-AC4F-418D-AE19-62706E023703}">
                      <ahyp:hlinkClr val="tx"/>
                    </a:ext>
                  </a:extLst>
                </a:hlinkClick>
              </a:rPr>
              <a:t>https://drive.google.com/file/d/1bKmZYZhf2wU8RjcAMGequAcwILHvdu1X/view?usp=sharing</a:t>
            </a:r>
            <a:endParaRPr sz="3200">
              <a:solidFill>
                <a:schemeClr val="accent2"/>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grpSp>
        <p:nvGrpSpPr>
          <p:cNvPr id="96" name="Google Shape;96;p14"/>
          <p:cNvGrpSpPr/>
          <p:nvPr/>
        </p:nvGrpSpPr>
        <p:grpSpPr>
          <a:xfrm>
            <a:off x="0" y="-316809"/>
            <a:ext cx="18288000" cy="4689136"/>
            <a:chOff x="0" y="-38100"/>
            <a:chExt cx="4816593" cy="1234999"/>
          </a:xfrm>
        </p:grpSpPr>
        <p:sp>
          <p:nvSpPr>
            <p:cNvPr id="97" name="Google Shape;97;p14"/>
            <p:cNvSpPr/>
            <p:nvPr/>
          </p:nvSpPr>
          <p:spPr>
            <a:xfrm>
              <a:off x="0" y="0"/>
              <a:ext cx="4816592" cy="1196899"/>
            </a:xfrm>
            <a:custGeom>
              <a:rect b="b" l="l" r="r" t="t"/>
              <a:pathLst>
                <a:path extrusionOk="0" h="1196899" w="4816592">
                  <a:moveTo>
                    <a:pt x="0" y="0"/>
                  </a:moveTo>
                  <a:lnTo>
                    <a:pt x="4816592" y="0"/>
                  </a:lnTo>
                  <a:lnTo>
                    <a:pt x="4816592" y="1196899"/>
                  </a:lnTo>
                  <a:lnTo>
                    <a:pt x="0" y="1196899"/>
                  </a:lnTo>
                  <a:close/>
                </a:path>
              </a:pathLst>
            </a:custGeom>
            <a:solidFill>
              <a:srgbClr val="071C4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8" name="Google Shape;98;p14"/>
            <p:cNvSpPr txBox="1"/>
            <p:nvPr/>
          </p:nvSpPr>
          <p:spPr>
            <a:xfrm>
              <a:off x="0" y="-38100"/>
              <a:ext cx="4816593" cy="12349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9" name="Google Shape;99;p14"/>
          <p:cNvSpPr txBox="1"/>
          <p:nvPr/>
        </p:nvSpPr>
        <p:spPr>
          <a:xfrm>
            <a:off x="1544727" y="5657290"/>
            <a:ext cx="6651900" cy="3693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US" sz="2400">
                <a:solidFill>
                  <a:srgbClr val="101010"/>
                </a:solidFill>
                <a:latin typeface="Poppins"/>
                <a:ea typeface="Poppins"/>
                <a:cs typeface="Poppins"/>
                <a:sym typeface="Poppins"/>
              </a:rPr>
              <a:t>Project Overview</a:t>
            </a:r>
            <a:endParaRPr b="1"/>
          </a:p>
        </p:txBody>
      </p:sp>
      <p:sp>
        <p:nvSpPr>
          <p:cNvPr id="100" name="Google Shape;100;p14"/>
          <p:cNvSpPr txBox="1"/>
          <p:nvPr/>
        </p:nvSpPr>
        <p:spPr>
          <a:xfrm>
            <a:off x="1544725" y="6368425"/>
            <a:ext cx="14906100" cy="3047700"/>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lang="en-US" sz="2200">
                <a:solidFill>
                  <a:schemeClr val="dk1"/>
                </a:solidFill>
              </a:rPr>
              <a:t>Our project is a technological breakthrough that revolutionizes grayscale video into vibrant, colorful one. The sheer abundance of black and white historical footage, old classics and archival materials imposes limitations on audience involvement. Using deep machine learning algorithms as well as convolutional neural networks (CNNs) for feature extraction and generative adversarial networks (GANs) to improve colorization results were some of the methods used. Such an undertaking involves meticulous analysis of scene context and object recognition by our model which guarantees faithful application of accurate colors without compromise to the original content but increasing depth.</a:t>
            </a:r>
            <a:endParaRPr sz="2200"/>
          </a:p>
        </p:txBody>
      </p:sp>
      <p:sp>
        <p:nvSpPr>
          <p:cNvPr id="101" name="Google Shape;101;p14"/>
          <p:cNvSpPr txBox="1"/>
          <p:nvPr/>
        </p:nvSpPr>
        <p:spPr>
          <a:xfrm>
            <a:off x="1544727" y="2546276"/>
            <a:ext cx="4668112" cy="904875"/>
          </a:xfrm>
          <a:prstGeom prst="rect">
            <a:avLst/>
          </a:prstGeom>
          <a:noFill/>
          <a:ln>
            <a:noFill/>
          </a:ln>
        </p:spPr>
        <p:txBody>
          <a:bodyPr anchorCtr="0" anchor="t" bIns="0" lIns="0" spcFirstLastPara="1" rIns="0" wrap="square" tIns="0">
            <a:spAutoFit/>
          </a:bodyPr>
          <a:lstStyle/>
          <a:p>
            <a:pPr indent="0" lvl="0" marL="0" marR="0" rtl="0" algn="l">
              <a:lnSpc>
                <a:spcPct val="120003"/>
              </a:lnSpc>
              <a:spcBef>
                <a:spcPts val="0"/>
              </a:spcBef>
              <a:spcAft>
                <a:spcPts val="0"/>
              </a:spcAft>
              <a:buNone/>
            </a:pPr>
            <a:r>
              <a:rPr b="1" lang="en-US" sz="5599">
                <a:solidFill>
                  <a:srgbClr val="FFFFFF"/>
                </a:solidFill>
                <a:latin typeface="Poppins"/>
                <a:ea typeface="Poppins"/>
                <a:cs typeface="Poppins"/>
                <a:sym typeface="Poppins"/>
              </a:rPr>
              <a:t>Introduction</a:t>
            </a:r>
            <a:endParaRPr/>
          </a:p>
        </p:txBody>
      </p:sp>
      <p:sp>
        <p:nvSpPr>
          <p:cNvPr id="102" name="Google Shape;102;p14"/>
          <p:cNvSpPr/>
          <p:nvPr/>
        </p:nvSpPr>
        <p:spPr>
          <a:xfrm>
            <a:off x="13786888" y="629992"/>
            <a:ext cx="6267753" cy="5093974"/>
          </a:xfrm>
          <a:custGeom>
            <a:rect b="b" l="l" r="r" t="t"/>
            <a:pathLst>
              <a:path extrusionOk="0" h="5093974" w="6267753">
                <a:moveTo>
                  <a:pt x="0" y="0"/>
                </a:moveTo>
                <a:lnTo>
                  <a:pt x="6267752" y="0"/>
                </a:lnTo>
                <a:lnTo>
                  <a:pt x="6267752" y="5093973"/>
                </a:lnTo>
                <a:lnTo>
                  <a:pt x="0" y="5093973"/>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103" name="Google Shape;103;p14"/>
          <p:cNvGrpSpPr/>
          <p:nvPr/>
        </p:nvGrpSpPr>
        <p:grpSpPr>
          <a:xfrm>
            <a:off x="0" y="4111081"/>
            <a:ext cx="6212838" cy="433394"/>
            <a:chOff x="0" y="-38100"/>
            <a:chExt cx="1636303" cy="114145"/>
          </a:xfrm>
        </p:grpSpPr>
        <p:sp>
          <p:nvSpPr>
            <p:cNvPr id="104" name="Google Shape;104;p14"/>
            <p:cNvSpPr/>
            <p:nvPr/>
          </p:nvSpPr>
          <p:spPr>
            <a:xfrm>
              <a:off x="0" y="0"/>
              <a:ext cx="1636303" cy="76045"/>
            </a:xfrm>
            <a:custGeom>
              <a:rect b="b" l="l" r="r" t="t"/>
              <a:pathLst>
                <a:path extrusionOk="0" h="76045" w="1636303">
                  <a:moveTo>
                    <a:pt x="0" y="0"/>
                  </a:moveTo>
                  <a:lnTo>
                    <a:pt x="1636303" y="0"/>
                  </a:lnTo>
                  <a:lnTo>
                    <a:pt x="1636303" y="76045"/>
                  </a:lnTo>
                  <a:lnTo>
                    <a:pt x="0" y="76045"/>
                  </a:lnTo>
                  <a:close/>
                </a:path>
              </a:pathLst>
            </a:custGeom>
            <a:solidFill>
              <a:srgbClr val="3DCAB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5" name="Google Shape;105;p14"/>
            <p:cNvSpPr txBox="1"/>
            <p:nvPr/>
          </p:nvSpPr>
          <p:spPr>
            <a:xfrm>
              <a:off x="0" y="-38100"/>
              <a:ext cx="1636303" cy="11414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pic>
        <p:nvPicPr>
          <p:cNvPr descr="A black and white logo&#10;&#10;Description automatically generated" id="106" name="Google Shape;106;p14"/>
          <p:cNvPicPr preferRelativeResize="0"/>
          <p:nvPr/>
        </p:nvPicPr>
        <p:blipFill rotWithShape="1">
          <a:blip r:embed="rId4">
            <a:alphaModFix/>
          </a:blip>
          <a:srcRect b="0" l="0" r="0" t="0"/>
          <a:stretch/>
        </p:blipFill>
        <p:spPr>
          <a:xfrm>
            <a:off x="14681725" y="155234"/>
            <a:ext cx="2665950" cy="110206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cxnSp>
        <p:nvCxnSpPr>
          <p:cNvPr id="111" name="Google Shape;111;p15"/>
          <p:cNvCxnSpPr/>
          <p:nvPr/>
        </p:nvCxnSpPr>
        <p:spPr>
          <a:xfrm>
            <a:off x="1028700" y="601417"/>
            <a:ext cx="16230600" cy="0"/>
          </a:xfrm>
          <a:prstGeom prst="straightConnector1">
            <a:avLst/>
          </a:prstGeom>
          <a:noFill/>
          <a:ln cap="flat" cmpd="sng" w="19050">
            <a:solidFill>
              <a:srgbClr val="D9D9D9"/>
            </a:solidFill>
            <a:prstDash val="solid"/>
            <a:round/>
            <a:headEnd len="sm" w="sm" type="none"/>
            <a:tailEnd len="sm" w="sm" type="none"/>
          </a:ln>
        </p:spPr>
      </p:cxnSp>
      <p:grpSp>
        <p:nvGrpSpPr>
          <p:cNvPr id="112" name="Google Shape;112;p15"/>
          <p:cNvGrpSpPr/>
          <p:nvPr/>
        </p:nvGrpSpPr>
        <p:grpSpPr>
          <a:xfrm>
            <a:off x="0" y="-144661"/>
            <a:ext cx="7352672" cy="10431661"/>
            <a:chOff x="0" y="-38100"/>
            <a:chExt cx="1936506" cy="2747433"/>
          </a:xfrm>
        </p:grpSpPr>
        <p:sp>
          <p:nvSpPr>
            <p:cNvPr id="113" name="Google Shape;113;p15"/>
            <p:cNvSpPr/>
            <p:nvPr/>
          </p:nvSpPr>
          <p:spPr>
            <a:xfrm>
              <a:off x="0" y="0"/>
              <a:ext cx="1936506" cy="2709333"/>
            </a:xfrm>
            <a:custGeom>
              <a:rect b="b" l="l" r="r" t="t"/>
              <a:pathLst>
                <a:path extrusionOk="0" h="2709333" w="1936506">
                  <a:moveTo>
                    <a:pt x="0" y="0"/>
                  </a:moveTo>
                  <a:lnTo>
                    <a:pt x="1936506" y="0"/>
                  </a:lnTo>
                  <a:lnTo>
                    <a:pt x="1936506" y="2709333"/>
                  </a:lnTo>
                  <a:lnTo>
                    <a:pt x="0" y="2709333"/>
                  </a:lnTo>
                  <a:close/>
                </a:path>
              </a:pathLst>
            </a:custGeom>
            <a:solidFill>
              <a:srgbClr val="071C4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4" name="Google Shape;114;p15"/>
            <p:cNvSpPr txBox="1"/>
            <p:nvPr/>
          </p:nvSpPr>
          <p:spPr>
            <a:xfrm>
              <a:off x="0" y="-38100"/>
              <a:ext cx="1936506" cy="274743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15" name="Google Shape;115;p15"/>
          <p:cNvSpPr/>
          <p:nvPr/>
        </p:nvSpPr>
        <p:spPr>
          <a:xfrm>
            <a:off x="-1589731" y="7183004"/>
            <a:ext cx="6267753" cy="5093974"/>
          </a:xfrm>
          <a:custGeom>
            <a:rect b="b" l="l" r="r" t="t"/>
            <a:pathLst>
              <a:path extrusionOk="0" h="5093974" w="6267753">
                <a:moveTo>
                  <a:pt x="0" y="0"/>
                </a:moveTo>
                <a:lnTo>
                  <a:pt x="6267753" y="0"/>
                </a:lnTo>
                <a:lnTo>
                  <a:pt x="6267753" y="5093973"/>
                </a:lnTo>
                <a:lnTo>
                  <a:pt x="0" y="5093973"/>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6" name="Google Shape;116;p15"/>
          <p:cNvSpPr txBox="1"/>
          <p:nvPr/>
        </p:nvSpPr>
        <p:spPr>
          <a:xfrm>
            <a:off x="985585" y="952500"/>
            <a:ext cx="5764685" cy="2578206"/>
          </a:xfrm>
          <a:prstGeom prst="rect">
            <a:avLst/>
          </a:prstGeom>
          <a:noFill/>
          <a:ln>
            <a:noFill/>
          </a:ln>
        </p:spPr>
        <p:txBody>
          <a:bodyPr anchorCtr="0" anchor="t" bIns="0" lIns="0" spcFirstLastPara="1" rIns="0" wrap="square" tIns="0">
            <a:spAutoFit/>
          </a:bodyPr>
          <a:lstStyle/>
          <a:p>
            <a:pPr indent="0" lvl="0" marL="0" marR="0" rtl="0" algn="l">
              <a:lnSpc>
                <a:spcPct val="120003"/>
              </a:lnSpc>
              <a:spcBef>
                <a:spcPts val="0"/>
              </a:spcBef>
              <a:spcAft>
                <a:spcPts val="0"/>
              </a:spcAft>
              <a:buNone/>
            </a:pPr>
            <a:r>
              <a:rPr b="1" lang="en-US" sz="5599">
                <a:solidFill>
                  <a:srgbClr val="FFFFFF"/>
                </a:solidFill>
                <a:latin typeface="Poppins"/>
                <a:ea typeface="Poppins"/>
                <a:cs typeface="Poppins"/>
                <a:sym typeface="Poppins"/>
              </a:rPr>
              <a:t>Target Users and market selection</a:t>
            </a:r>
            <a:endParaRPr/>
          </a:p>
        </p:txBody>
      </p:sp>
      <p:grpSp>
        <p:nvGrpSpPr>
          <p:cNvPr id="117" name="Google Shape;117;p15"/>
          <p:cNvGrpSpPr/>
          <p:nvPr/>
        </p:nvGrpSpPr>
        <p:grpSpPr>
          <a:xfrm>
            <a:off x="0" y="-144661"/>
            <a:ext cx="6212838" cy="433394"/>
            <a:chOff x="0" y="-38100"/>
            <a:chExt cx="1636303" cy="114145"/>
          </a:xfrm>
        </p:grpSpPr>
        <p:sp>
          <p:nvSpPr>
            <p:cNvPr id="118" name="Google Shape;118;p15"/>
            <p:cNvSpPr/>
            <p:nvPr/>
          </p:nvSpPr>
          <p:spPr>
            <a:xfrm>
              <a:off x="0" y="0"/>
              <a:ext cx="1636303" cy="76045"/>
            </a:xfrm>
            <a:custGeom>
              <a:rect b="b" l="l" r="r" t="t"/>
              <a:pathLst>
                <a:path extrusionOk="0" h="76045" w="1636303">
                  <a:moveTo>
                    <a:pt x="0" y="0"/>
                  </a:moveTo>
                  <a:lnTo>
                    <a:pt x="1636303" y="0"/>
                  </a:lnTo>
                  <a:lnTo>
                    <a:pt x="1636303" y="76045"/>
                  </a:lnTo>
                  <a:lnTo>
                    <a:pt x="0" y="76045"/>
                  </a:lnTo>
                  <a:close/>
                </a:path>
              </a:pathLst>
            </a:custGeom>
            <a:solidFill>
              <a:srgbClr val="3DCAB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9" name="Google Shape;119;p15"/>
            <p:cNvSpPr txBox="1"/>
            <p:nvPr/>
          </p:nvSpPr>
          <p:spPr>
            <a:xfrm>
              <a:off x="0" y="-38100"/>
              <a:ext cx="1636303" cy="11414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20" name="Google Shape;120;p15"/>
          <p:cNvSpPr txBox="1"/>
          <p:nvPr/>
        </p:nvSpPr>
        <p:spPr>
          <a:xfrm>
            <a:off x="7807808" y="1730146"/>
            <a:ext cx="9451500" cy="3888000"/>
          </a:xfrm>
          <a:prstGeom prst="rect">
            <a:avLst/>
          </a:prstGeom>
          <a:noFill/>
          <a:ln>
            <a:noFill/>
          </a:ln>
        </p:spPr>
        <p:txBody>
          <a:bodyPr anchorCtr="0" anchor="t" bIns="0" lIns="0" spcFirstLastPara="1" rIns="0" wrap="square" tIns="0">
            <a:spAutoFit/>
          </a:bodyPr>
          <a:lstStyle/>
          <a:p>
            <a:pPr indent="-336550" lvl="0" marL="457200" rtl="0" algn="l">
              <a:lnSpc>
                <a:spcPct val="115000"/>
              </a:lnSpc>
              <a:spcBef>
                <a:spcPts val="0"/>
              </a:spcBef>
              <a:spcAft>
                <a:spcPts val="0"/>
              </a:spcAft>
              <a:buSzPts val="1700"/>
              <a:buChar char="●"/>
            </a:pPr>
            <a:r>
              <a:rPr b="1" lang="en-US" sz="1700"/>
              <a:t>Photographers and Graphic Designers:</a:t>
            </a:r>
            <a:r>
              <a:rPr lang="en-US" sz="1700"/>
              <a:t> Professionals who work with images regularly can benefit from a colorization model to enhance old or grayscale images, adding a new dimension to their work.</a:t>
            </a:r>
            <a:endParaRPr sz="1700"/>
          </a:p>
          <a:p>
            <a:pPr indent="-336550" lvl="0" marL="457200" rtl="0" algn="l">
              <a:lnSpc>
                <a:spcPct val="115000"/>
              </a:lnSpc>
              <a:spcBef>
                <a:spcPts val="0"/>
              </a:spcBef>
              <a:spcAft>
                <a:spcPts val="0"/>
              </a:spcAft>
              <a:buSzPts val="1700"/>
              <a:buChar char="●"/>
            </a:pPr>
            <a:r>
              <a:rPr b="1" lang="en-US" sz="1700"/>
              <a:t>Social Media Influencers and Content Creators:</a:t>
            </a:r>
            <a:r>
              <a:rPr lang="en-US" sz="1700"/>
              <a:t> Individuals who create content for platforms like Instagram, YouTube, or blogs could use a colorization model to make their content more visually appealing and engaging.</a:t>
            </a:r>
            <a:endParaRPr sz="1700"/>
          </a:p>
          <a:p>
            <a:pPr indent="-336550" lvl="0" marL="457200" rtl="0" algn="l">
              <a:lnSpc>
                <a:spcPct val="115000"/>
              </a:lnSpc>
              <a:spcBef>
                <a:spcPts val="0"/>
              </a:spcBef>
              <a:spcAft>
                <a:spcPts val="0"/>
              </a:spcAft>
              <a:buSzPts val="1700"/>
              <a:buChar char="●"/>
            </a:pPr>
            <a:r>
              <a:rPr b="1" lang="en-US" sz="1700"/>
              <a:t>Historians and Archivists:</a:t>
            </a:r>
            <a:r>
              <a:rPr lang="en-US" sz="1700"/>
              <a:t> Professionals who deal with historical images can use colorization to bring old photographs to life, providing a new perspective on historical events and figures.</a:t>
            </a:r>
            <a:endParaRPr sz="1700"/>
          </a:p>
          <a:p>
            <a:pPr indent="-336550" lvl="0" marL="457200" rtl="0" algn="l">
              <a:lnSpc>
                <a:spcPct val="115000"/>
              </a:lnSpc>
              <a:spcBef>
                <a:spcPts val="0"/>
              </a:spcBef>
              <a:spcAft>
                <a:spcPts val="0"/>
              </a:spcAft>
              <a:buSzPts val="1700"/>
              <a:buChar char="●"/>
            </a:pPr>
            <a:r>
              <a:rPr b="1" lang="en-US" sz="1700"/>
              <a:t>Artists and Hobbyists:</a:t>
            </a:r>
            <a:r>
              <a:rPr lang="en-US" sz="1700"/>
              <a:t> People interested in digital art, painting, or image editing can explore creative possibilities by using a colorization model to experiment with colorizing grayscale images.</a:t>
            </a:r>
            <a:endParaRPr sz="1500">
              <a:solidFill>
                <a:srgbClr val="ECECEC"/>
              </a:solidFill>
              <a:highlight>
                <a:srgbClr val="212121"/>
              </a:highlight>
              <a:latin typeface="Roboto"/>
              <a:ea typeface="Roboto"/>
              <a:cs typeface="Roboto"/>
              <a:sym typeface="Roboto"/>
            </a:endParaRPr>
          </a:p>
          <a:p>
            <a:pPr indent="0" lvl="0" marL="0" marR="0" rtl="0" algn="l">
              <a:lnSpc>
                <a:spcPct val="160000"/>
              </a:lnSpc>
              <a:spcBef>
                <a:spcPts val="0"/>
              </a:spcBef>
              <a:spcAft>
                <a:spcPts val="0"/>
              </a:spcAft>
              <a:buNone/>
            </a:pPr>
            <a:r>
              <a:t/>
            </a:r>
            <a:endParaRPr sz="1800">
              <a:solidFill>
                <a:schemeClr val="dk1"/>
              </a:solidFill>
              <a:latin typeface="Poppins"/>
              <a:ea typeface="Poppins"/>
              <a:cs typeface="Poppins"/>
              <a:sym typeface="Poppins"/>
            </a:endParaRPr>
          </a:p>
        </p:txBody>
      </p:sp>
      <p:pic>
        <p:nvPicPr>
          <p:cNvPr descr="A black and white logo&#10;&#10;Description automatically generated" id="121" name="Google Shape;121;p15"/>
          <p:cNvPicPr preferRelativeResize="0"/>
          <p:nvPr/>
        </p:nvPicPr>
        <p:blipFill rotWithShape="1">
          <a:blip r:embed="rId4">
            <a:alphaModFix/>
          </a:blip>
          <a:srcRect b="0" l="0" r="0" t="0"/>
          <a:stretch/>
        </p:blipFill>
        <p:spPr>
          <a:xfrm>
            <a:off x="838200" y="8692222"/>
            <a:ext cx="2665950" cy="1102066"/>
          </a:xfrm>
          <a:prstGeom prst="rect">
            <a:avLst/>
          </a:prstGeom>
          <a:noFill/>
          <a:ln>
            <a:noFill/>
          </a:ln>
        </p:spPr>
      </p:pic>
      <p:sp>
        <p:nvSpPr>
          <p:cNvPr id="122" name="Google Shape;122;p15"/>
          <p:cNvSpPr txBox="1"/>
          <p:nvPr/>
        </p:nvSpPr>
        <p:spPr>
          <a:xfrm>
            <a:off x="7807800" y="806225"/>
            <a:ext cx="73527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3200">
                <a:solidFill>
                  <a:schemeClr val="dk1"/>
                </a:solidFill>
                <a:latin typeface="Calibri"/>
                <a:ea typeface="Calibri"/>
                <a:cs typeface="Calibri"/>
                <a:sym typeface="Calibri"/>
              </a:rPr>
              <a:t>Target Users</a:t>
            </a:r>
            <a:endParaRPr b="1" sz="3200">
              <a:solidFill>
                <a:schemeClr val="dk1"/>
              </a:solidFill>
              <a:latin typeface="Calibri"/>
              <a:ea typeface="Calibri"/>
              <a:cs typeface="Calibri"/>
              <a:sym typeface="Calibri"/>
            </a:endParaRPr>
          </a:p>
        </p:txBody>
      </p:sp>
      <p:sp>
        <p:nvSpPr>
          <p:cNvPr id="123" name="Google Shape;123;p15"/>
          <p:cNvSpPr txBox="1"/>
          <p:nvPr/>
        </p:nvSpPr>
        <p:spPr>
          <a:xfrm>
            <a:off x="7807800" y="5618150"/>
            <a:ext cx="73527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3200">
                <a:solidFill>
                  <a:schemeClr val="dk1"/>
                </a:solidFill>
                <a:latin typeface="Calibri"/>
                <a:ea typeface="Calibri"/>
                <a:cs typeface="Calibri"/>
                <a:sym typeface="Calibri"/>
              </a:rPr>
              <a:t>Market Selection</a:t>
            </a:r>
            <a:endParaRPr b="1" sz="3200">
              <a:solidFill>
                <a:schemeClr val="dk1"/>
              </a:solidFill>
              <a:latin typeface="Calibri"/>
              <a:ea typeface="Calibri"/>
              <a:cs typeface="Calibri"/>
              <a:sym typeface="Calibri"/>
            </a:endParaRPr>
          </a:p>
        </p:txBody>
      </p:sp>
      <p:sp>
        <p:nvSpPr>
          <p:cNvPr id="124" name="Google Shape;124;p15"/>
          <p:cNvSpPr txBox="1"/>
          <p:nvPr/>
        </p:nvSpPr>
        <p:spPr>
          <a:xfrm>
            <a:off x="7872158" y="6414371"/>
            <a:ext cx="9451500" cy="3872700"/>
          </a:xfrm>
          <a:prstGeom prst="rect">
            <a:avLst/>
          </a:prstGeom>
          <a:noFill/>
          <a:ln>
            <a:noFill/>
          </a:ln>
        </p:spPr>
        <p:txBody>
          <a:bodyPr anchorCtr="0" anchor="t" bIns="0" lIns="0" spcFirstLastPara="1" rIns="0" wrap="square" tIns="0">
            <a:spAutoFit/>
          </a:bodyPr>
          <a:lstStyle/>
          <a:p>
            <a:pPr indent="-336550" lvl="0" marL="457200" rtl="0" algn="l">
              <a:lnSpc>
                <a:spcPct val="115000"/>
              </a:lnSpc>
              <a:spcBef>
                <a:spcPts val="0"/>
              </a:spcBef>
              <a:spcAft>
                <a:spcPts val="0"/>
              </a:spcAft>
              <a:buSzPts val="1700"/>
              <a:buChar char="●"/>
            </a:pPr>
            <a:r>
              <a:rPr b="1" lang="en-US" sz="1700"/>
              <a:t>Photography and Graphic Design Industry:</a:t>
            </a:r>
            <a:r>
              <a:rPr lang="en-US" sz="1700"/>
              <a:t> This market segment includes professionals and businesses involved in photography, graphic design, advertising agencies, and media production companies.</a:t>
            </a:r>
            <a:endParaRPr sz="1700"/>
          </a:p>
          <a:p>
            <a:pPr indent="-336550" lvl="0" marL="457200" rtl="0" algn="l">
              <a:lnSpc>
                <a:spcPct val="115000"/>
              </a:lnSpc>
              <a:spcBef>
                <a:spcPts val="0"/>
              </a:spcBef>
              <a:spcAft>
                <a:spcPts val="0"/>
              </a:spcAft>
              <a:buSzPts val="1700"/>
              <a:buChar char="●"/>
            </a:pPr>
            <a:r>
              <a:rPr b="1" lang="en-US" sz="1700"/>
              <a:t>Social Media and Content Creation Platforms:</a:t>
            </a:r>
            <a:r>
              <a:rPr lang="en-US" sz="1700"/>
              <a:t> Platforms catering to content creators, influencers, and digital marketers represent a lucrative market where tools enhancing visual content can find significant demand.</a:t>
            </a:r>
            <a:endParaRPr sz="1700"/>
          </a:p>
          <a:p>
            <a:pPr indent="-336550" lvl="0" marL="457200" rtl="0" algn="l">
              <a:lnSpc>
                <a:spcPct val="115000"/>
              </a:lnSpc>
              <a:spcBef>
                <a:spcPts val="0"/>
              </a:spcBef>
              <a:spcAft>
                <a:spcPts val="0"/>
              </a:spcAft>
              <a:buSzPts val="1700"/>
              <a:buChar char="●"/>
            </a:pPr>
            <a:r>
              <a:rPr b="1" lang="en-US" sz="1700"/>
              <a:t>Heritage and Cultural Preservation Organizations:</a:t>
            </a:r>
            <a:r>
              <a:rPr lang="en-US" sz="1700"/>
              <a:t> Institutions such as museums, libraries, and archives that preserve historical and cultural artifacts could benefit from colorization models to enhance their collections and make them more accessible to the public.</a:t>
            </a:r>
            <a:endParaRPr sz="1700"/>
          </a:p>
          <a:p>
            <a:pPr indent="-336550" lvl="0" marL="457200" rtl="0" algn="l">
              <a:lnSpc>
                <a:spcPct val="115000"/>
              </a:lnSpc>
              <a:spcBef>
                <a:spcPts val="0"/>
              </a:spcBef>
              <a:spcAft>
                <a:spcPts val="0"/>
              </a:spcAft>
              <a:buSzPts val="1700"/>
              <a:buChar char="●"/>
            </a:pPr>
            <a:r>
              <a:rPr b="1" lang="en-US" sz="1700"/>
              <a:t>Education and Training Sector:</a:t>
            </a:r>
            <a:r>
              <a:rPr lang="en-US" sz="1700"/>
              <a:t> Educational institutions offering courses in photography, digital art, and media studies could incorporate colorization tools into their curriculum to teach students about image processing and digital manipulation techniques.</a:t>
            </a:r>
            <a:endParaRPr sz="1700"/>
          </a:p>
          <a:p>
            <a:pPr indent="0" lvl="0" marL="457200" rtl="0" algn="l">
              <a:lnSpc>
                <a:spcPct val="115000"/>
              </a:lnSpc>
              <a:spcBef>
                <a:spcPts val="0"/>
              </a:spcBef>
              <a:spcAft>
                <a:spcPts val="0"/>
              </a:spcAft>
              <a:buNone/>
            </a:pPr>
            <a:r>
              <a:t/>
            </a:r>
            <a:endParaRPr sz="17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6"/>
          <p:cNvSpPr/>
          <p:nvPr/>
        </p:nvSpPr>
        <p:spPr>
          <a:xfrm>
            <a:off x="8187217" y="-1676277"/>
            <a:ext cx="12260528" cy="8939040"/>
          </a:xfrm>
          <a:custGeom>
            <a:rect b="b" l="l" r="r" t="t"/>
            <a:pathLst>
              <a:path extrusionOk="0" h="8939040" w="12260528">
                <a:moveTo>
                  <a:pt x="0" y="0"/>
                </a:moveTo>
                <a:lnTo>
                  <a:pt x="12260529" y="0"/>
                </a:lnTo>
                <a:lnTo>
                  <a:pt x="12260529" y="8939040"/>
                </a:lnTo>
                <a:lnTo>
                  <a:pt x="0" y="8939040"/>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0" name="Google Shape;130;p16"/>
          <p:cNvSpPr txBox="1"/>
          <p:nvPr/>
        </p:nvSpPr>
        <p:spPr>
          <a:xfrm>
            <a:off x="1221496" y="1456808"/>
            <a:ext cx="3627020" cy="904875"/>
          </a:xfrm>
          <a:prstGeom prst="rect">
            <a:avLst/>
          </a:prstGeom>
          <a:noFill/>
          <a:ln>
            <a:noFill/>
          </a:ln>
        </p:spPr>
        <p:txBody>
          <a:bodyPr anchorCtr="0" anchor="t" bIns="0" lIns="0" spcFirstLastPara="1" rIns="0" wrap="square" tIns="0">
            <a:spAutoFit/>
          </a:bodyPr>
          <a:lstStyle/>
          <a:p>
            <a:pPr indent="0" lvl="0" marL="0" marR="0" rtl="0" algn="ctr">
              <a:lnSpc>
                <a:spcPct val="120003"/>
              </a:lnSpc>
              <a:spcBef>
                <a:spcPts val="0"/>
              </a:spcBef>
              <a:spcAft>
                <a:spcPts val="0"/>
              </a:spcAft>
              <a:buNone/>
            </a:pPr>
            <a:r>
              <a:rPr b="1" lang="en-US" sz="5599">
                <a:solidFill>
                  <a:srgbClr val="101010"/>
                </a:solidFill>
                <a:latin typeface="Poppins"/>
                <a:ea typeface="Poppins"/>
                <a:cs typeface="Poppins"/>
                <a:sym typeface="Poppins"/>
              </a:rPr>
              <a:t>Problems</a:t>
            </a:r>
            <a:endParaRPr/>
          </a:p>
        </p:txBody>
      </p:sp>
      <p:grpSp>
        <p:nvGrpSpPr>
          <p:cNvPr id="131" name="Google Shape;131;p16"/>
          <p:cNvGrpSpPr/>
          <p:nvPr/>
        </p:nvGrpSpPr>
        <p:grpSpPr>
          <a:xfrm>
            <a:off x="0" y="4982766"/>
            <a:ext cx="18288000" cy="5304234"/>
            <a:chOff x="0" y="-38100"/>
            <a:chExt cx="1451049" cy="1257300"/>
          </a:xfrm>
        </p:grpSpPr>
        <p:sp>
          <p:nvSpPr>
            <p:cNvPr id="132" name="Google Shape;132;p16"/>
            <p:cNvSpPr/>
            <p:nvPr/>
          </p:nvSpPr>
          <p:spPr>
            <a:xfrm>
              <a:off x="0" y="0"/>
              <a:ext cx="1451049" cy="1219200"/>
            </a:xfrm>
            <a:custGeom>
              <a:rect b="b" l="l" r="r" t="t"/>
              <a:pathLst>
                <a:path extrusionOk="0" h="1219200" w="1451049">
                  <a:moveTo>
                    <a:pt x="0" y="0"/>
                  </a:moveTo>
                  <a:lnTo>
                    <a:pt x="1451049" y="0"/>
                  </a:lnTo>
                  <a:lnTo>
                    <a:pt x="1451049" y="1219200"/>
                  </a:lnTo>
                  <a:lnTo>
                    <a:pt x="0" y="1219200"/>
                  </a:lnTo>
                  <a:close/>
                </a:path>
              </a:pathLst>
            </a:custGeom>
            <a:solidFill>
              <a:srgbClr val="071C4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3" name="Google Shape;133;p16"/>
            <p:cNvSpPr txBox="1"/>
            <p:nvPr/>
          </p:nvSpPr>
          <p:spPr>
            <a:xfrm>
              <a:off x="0" y="-38100"/>
              <a:ext cx="1451049" cy="12573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34" name="Google Shape;134;p16"/>
          <p:cNvSpPr txBox="1"/>
          <p:nvPr/>
        </p:nvSpPr>
        <p:spPr>
          <a:xfrm>
            <a:off x="1221496" y="5934101"/>
            <a:ext cx="3509493" cy="42481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US" sz="2400">
                <a:solidFill>
                  <a:srgbClr val="FFFFFF"/>
                </a:solidFill>
                <a:latin typeface="Poppins"/>
                <a:ea typeface="Poppins"/>
                <a:cs typeface="Poppins"/>
                <a:sym typeface="Poppins"/>
              </a:rPr>
              <a:t>Explain</a:t>
            </a:r>
            <a:endParaRPr/>
          </a:p>
        </p:txBody>
      </p:sp>
      <p:sp>
        <p:nvSpPr>
          <p:cNvPr id="135" name="Google Shape;135;p16"/>
          <p:cNvSpPr txBox="1"/>
          <p:nvPr/>
        </p:nvSpPr>
        <p:spPr>
          <a:xfrm>
            <a:off x="1221496" y="6539839"/>
            <a:ext cx="15618600" cy="23703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US" sz="2200">
                <a:solidFill>
                  <a:schemeClr val="lt1"/>
                </a:solidFill>
              </a:rPr>
              <a:t>Developing a technology to enhance grayscale videos into vibrant, colorful sequences presents several challenges that demand innovative solutions. Chief among these is the accurate and faithful application of colors without compromising the original content's integrity. Ensuring that the colorization process maintains the essence of the grayscale footage while infusing it with lifelike hues requires meticulous scene analysis and object recognition. Additionally, computational constraints, ethical considerations regarding historical accuracy, and the need for user-friendly interfaces pose significant hurdles. Overcoming these challenges necessitates a multi-faceted approach encompassing advanced deep learning algorithms, robust training strategies, and continuous refinement based on user feedback and technological advancements.</a:t>
            </a:r>
            <a:endParaRPr sz="2200">
              <a:solidFill>
                <a:schemeClr val="lt1"/>
              </a:solidFill>
            </a:endParaRPr>
          </a:p>
        </p:txBody>
      </p:sp>
      <p:sp>
        <p:nvSpPr>
          <p:cNvPr id="136" name="Google Shape;136;p16"/>
          <p:cNvSpPr txBox="1"/>
          <p:nvPr/>
        </p:nvSpPr>
        <p:spPr>
          <a:xfrm>
            <a:off x="1221496" y="2707518"/>
            <a:ext cx="5814000" cy="1607100"/>
          </a:xfrm>
          <a:prstGeom prst="rect">
            <a:avLst/>
          </a:prstGeom>
          <a:noFill/>
          <a:ln>
            <a:noFill/>
          </a:ln>
        </p:spPr>
        <p:txBody>
          <a:bodyPr anchorCtr="0" anchor="t" bIns="0" lIns="0" spcFirstLastPara="1" rIns="0" wrap="square" tIns="0">
            <a:spAutoFit/>
          </a:bodyPr>
          <a:lstStyle/>
          <a:p>
            <a:pPr indent="-342900" lvl="0" marL="457200" marR="0" rtl="0" algn="l">
              <a:lnSpc>
                <a:spcPct val="160000"/>
              </a:lnSpc>
              <a:spcBef>
                <a:spcPts val="0"/>
              </a:spcBef>
              <a:spcAft>
                <a:spcPts val="0"/>
              </a:spcAft>
              <a:buClr>
                <a:srgbClr val="545454"/>
              </a:buClr>
              <a:buSzPts val="1800"/>
              <a:buFont typeface="Poppins"/>
              <a:buChar char="●"/>
            </a:pPr>
            <a:r>
              <a:rPr lang="en-US" sz="1800">
                <a:solidFill>
                  <a:srgbClr val="545454"/>
                </a:solidFill>
                <a:latin typeface="Poppins"/>
                <a:ea typeface="Poppins"/>
                <a:cs typeface="Poppins"/>
                <a:sym typeface="Poppins"/>
              </a:rPr>
              <a:t>Accuracy and Quality</a:t>
            </a:r>
            <a:endParaRPr sz="1800">
              <a:solidFill>
                <a:srgbClr val="545454"/>
              </a:solidFill>
              <a:latin typeface="Poppins"/>
              <a:ea typeface="Poppins"/>
              <a:cs typeface="Poppins"/>
              <a:sym typeface="Poppins"/>
            </a:endParaRPr>
          </a:p>
          <a:p>
            <a:pPr indent="-342900" lvl="0" marL="457200" marR="0" rtl="0" algn="l">
              <a:lnSpc>
                <a:spcPct val="160000"/>
              </a:lnSpc>
              <a:spcBef>
                <a:spcPts val="0"/>
              </a:spcBef>
              <a:spcAft>
                <a:spcPts val="0"/>
              </a:spcAft>
              <a:buClr>
                <a:srgbClr val="545454"/>
              </a:buClr>
              <a:buSzPts val="1800"/>
              <a:buFont typeface="Poppins"/>
              <a:buChar char="●"/>
            </a:pPr>
            <a:r>
              <a:rPr lang="en-US" sz="1800">
                <a:solidFill>
                  <a:srgbClr val="545454"/>
                </a:solidFill>
                <a:latin typeface="Poppins"/>
                <a:ea typeface="Poppins"/>
                <a:cs typeface="Poppins"/>
                <a:sym typeface="Poppins"/>
              </a:rPr>
              <a:t>Computational Resources</a:t>
            </a:r>
            <a:endParaRPr sz="1800">
              <a:solidFill>
                <a:srgbClr val="545454"/>
              </a:solidFill>
              <a:latin typeface="Poppins"/>
              <a:ea typeface="Poppins"/>
              <a:cs typeface="Poppins"/>
              <a:sym typeface="Poppins"/>
            </a:endParaRPr>
          </a:p>
          <a:p>
            <a:pPr indent="-342900" lvl="0" marL="457200" marR="0" rtl="0" algn="l">
              <a:lnSpc>
                <a:spcPct val="160000"/>
              </a:lnSpc>
              <a:spcBef>
                <a:spcPts val="0"/>
              </a:spcBef>
              <a:spcAft>
                <a:spcPts val="0"/>
              </a:spcAft>
              <a:buClr>
                <a:srgbClr val="545454"/>
              </a:buClr>
              <a:buSzPts val="1800"/>
              <a:buFont typeface="Poppins"/>
              <a:buChar char="●"/>
            </a:pPr>
            <a:r>
              <a:rPr lang="en-US" sz="1800">
                <a:solidFill>
                  <a:srgbClr val="545454"/>
                </a:solidFill>
                <a:latin typeface="Poppins"/>
                <a:ea typeface="Poppins"/>
                <a:cs typeface="Poppins"/>
                <a:sym typeface="Poppins"/>
              </a:rPr>
              <a:t>Training data bias</a:t>
            </a:r>
            <a:endParaRPr sz="1800">
              <a:solidFill>
                <a:srgbClr val="545454"/>
              </a:solidFill>
              <a:latin typeface="Poppins"/>
              <a:ea typeface="Poppins"/>
              <a:cs typeface="Poppins"/>
              <a:sym typeface="Poppins"/>
            </a:endParaRPr>
          </a:p>
          <a:p>
            <a:pPr indent="-342900" lvl="0" marL="457200" marR="0" rtl="0" algn="l">
              <a:lnSpc>
                <a:spcPct val="160000"/>
              </a:lnSpc>
              <a:spcBef>
                <a:spcPts val="0"/>
              </a:spcBef>
              <a:spcAft>
                <a:spcPts val="0"/>
              </a:spcAft>
              <a:buClr>
                <a:srgbClr val="545454"/>
              </a:buClr>
              <a:buSzPts val="1800"/>
              <a:buFont typeface="Poppins"/>
              <a:buChar char="●"/>
            </a:pPr>
            <a:r>
              <a:rPr lang="en-US" sz="1800">
                <a:solidFill>
                  <a:srgbClr val="545454"/>
                </a:solidFill>
                <a:latin typeface="Poppins"/>
                <a:ea typeface="Poppins"/>
                <a:cs typeface="Poppins"/>
                <a:sym typeface="Poppins"/>
              </a:rPr>
              <a:t>User Interface</a:t>
            </a:r>
            <a:endParaRPr sz="1800">
              <a:solidFill>
                <a:srgbClr val="545454"/>
              </a:solidFill>
              <a:latin typeface="Poppins"/>
              <a:ea typeface="Poppins"/>
              <a:cs typeface="Poppins"/>
              <a:sym typeface="Poppins"/>
            </a:endParaRPr>
          </a:p>
        </p:txBody>
      </p:sp>
      <p:cxnSp>
        <p:nvCxnSpPr>
          <p:cNvPr id="137" name="Google Shape;137;p16"/>
          <p:cNvCxnSpPr/>
          <p:nvPr/>
        </p:nvCxnSpPr>
        <p:spPr>
          <a:xfrm>
            <a:off x="1028700" y="601417"/>
            <a:ext cx="16230600" cy="0"/>
          </a:xfrm>
          <a:prstGeom prst="straightConnector1">
            <a:avLst/>
          </a:prstGeom>
          <a:noFill/>
          <a:ln cap="flat" cmpd="sng" w="19050">
            <a:solidFill>
              <a:srgbClr val="D9D9D9"/>
            </a:solidFill>
            <a:prstDash val="solid"/>
            <a:round/>
            <a:headEnd len="sm" w="sm" type="none"/>
            <a:tailEnd len="sm" w="sm" type="none"/>
          </a:ln>
        </p:spPr>
      </p:cxnSp>
      <p:pic>
        <p:nvPicPr>
          <p:cNvPr descr="A black and white logo&#10;&#10;Description automatically generated" id="138" name="Google Shape;138;p16"/>
          <p:cNvPicPr preferRelativeResize="0"/>
          <p:nvPr/>
        </p:nvPicPr>
        <p:blipFill rotWithShape="1">
          <a:blip r:embed="rId4">
            <a:alphaModFix/>
          </a:blip>
          <a:srcRect b="0" l="0" r="0" t="0"/>
          <a:stretch/>
        </p:blipFill>
        <p:spPr>
          <a:xfrm>
            <a:off x="15163800" y="8765834"/>
            <a:ext cx="2665950" cy="110206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grpSp>
        <p:nvGrpSpPr>
          <p:cNvPr id="143" name="Google Shape;143;p17"/>
          <p:cNvGrpSpPr/>
          <p:nvPr/>
        </p:nvGrpSpPr>
        <p:grpSpPr>
          <a:xfrm>
            <a:off x="12844575" y="-353633"/>
            <a:ext cx="5443400" cy="11018531"/>
            <a:chOff x="0" y="-38101"/>
            <a:chExt cx="1290303" cy="1305900"/>
          </a:xfrm>
        </p:grpSpPr>
        <p:sp>
          <p:nvSpPr>
            <p:cNvPr id="144" name="Google Shape;144;p17"/>
            <p:cNvSpPr/>
            <p:nvPr/>
          </p:nvSpPr>
          <p:spPr>
            <a:xfrm>
              <a:off x="0" y="0"/>
              <a:ext cx="1290296" cy="1219200"/>
            </a:xfrm>
            <a:custGeom>
              <a:rect b="b" l="l" r="r" t="t"/>
              <a:pathLst>
                <a:path extrusionOk="0" h="1219200" w="1290296">
                  <a:moveTo>
                    <a:pt x="0" y="0"/>
                  </a:moveTo>
                  <a:lnTo>
                    <a:pt x="1290296" y="0"/>
                  </a:lnTo>
                  <a:lnTo>
                    <a:pt x="1290296" y="1219200"/>
                  </a:lnTo>
                  <a:lnTo>
                    <a:pt x="0" y="1219200"/>
                  </a:lnTo>
                  <a:close/>
                </a:path>
              </a:pathLst>
            </a:custGeom>
            <a:solidFill>
              <a:srgbClr val="071C4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5" name="Google Shape;145;p17"/>
            <p:cNvSpPr txBox="1"/>
            <p:nvPr/>
          </p:nvSpPr>
          <p:spPr>
            <a:xfrm>
              <a:off x="3" y="-38101"/>
              <a:ext cx="1290300" cy="13059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46" name="Google Shape;146;p17"/>
          <p:cNvGrpSpPr/>
          <p:nvPr/>
        </p:nvGrpSpPr>
        <p:grpSpPr>
          <a:xfrm>
            <a:off x="7163516" y="-353619"/>
            <a:ext cx="5443389" cy="10608469"/>
            <a:chOff x="0" y="-38100"/>
            <a:chExt cx="1290300" cy="1257300"/>
          </a:xfrm>
        </p:grpSpPr>
        <p:sp>
          <p:nvSpPr>
            <p:cNvPr id="147" name="Google Shape;147;p17"/>
            <p:cNvSpPr/>
            <p:nvPr/>
          </p:nvSpPr>
          <p:spPr>
            <a:xfrm>
              <a:off x="0" y="0"/>
              <a:ext cx="1290296" cy="1219200"/>
            </a:xfrm>
            <a:custGeom>
              <a:rect b="b" l="l" r="r" t="t"/>
              <a:pathLst>
                <a:path extrusionOk="0" h="1219200" w="1290296">
                  <a:moveTo>
                    <a:pt x="0" y="0"/>
                  </a:moveTo>
                  <a:lnTo>
                    <a:pt x="1290296" y="0"/>
                  </a:lnTo>
                  <a:lnTo>
                    <a:pt x="1290296" y="1219200"/>
                  </a:lnTo>
                  <a:lnTo>
                    <a:pt x="0" y="1219200"/>
                  </a:lnTo>
                  <a:close/>
                </a:path>
              </a:pathLst>
            </a:custGeom>
            <a:solidFill>
              <a:srgbClr val="071C4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8" name="Google Shape;148;p17"/>
            <p:cNvSpPr txBox="1"/>
            <p:nvPr/>
          </p:nvSpPr>
          <p:spPr>
            <a:xfrm>
              <a:off x="0" y="-38100"/>
              <a:ext cx="1290300" cy="12573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cxnSp>
        <p:nvCxnSpPr>
          <p:cNvPr id="149" name="Google Shape;149;p17"/>
          <p:cNvCxnSpPr/>
          <p:nvPr/>
        </p:nvCxnSpPr>
        <p:spPr>
          <a:xfrm flipH="1" rot="10800000">
            <a:off x="1028700" y="595417"/>
            <a:ext cx="11190000" cy="6000"/>
          </a:xfrm>
          <a:prstGeom prst="straightConnector1">
            <a:avLst/>
          </a:prstGeom>
          <a:noFill/>
          <a:ln cap="flat" cmpd="sng" w="19050">
            <a:solidFill>
              <a:srgbClr val="D9D9D9"/>
            </a:solidFill>
            <a:prstDash val="solid"/>
            <a:round/>
            <a:headEnd len="sm" w="sm" type="none"/>
            <a:tailEnd len="sm" w="sm" type="none"/>
          </a:ln>
        </p:spPr>
      </p:cxnSp>
      <p:sp>
        <p:nvSpPr>
          <p:cNvPr id="150" name="Google Shape;150;p17"/>
          <p:cNvSpPr txBox="1"/>
          <p:nvPr/>
        </p:nvSpPr>
        <p:spPr>
          <a:xfrm>
            <a:off x="7997838" y="1230826"/>
            <a:ext cx="4319035" cy="511679"/>
          </a:xfrm>
          <a:prstGeom prst="rect">
            <a:avLst/>
          </a:prstGeom>
          <a:noFill/>
          <a:ln>
            <a:noFill/>
          </a:ln>
        </p:spPr>
        <p:txBody>
          <a:bodyPr anchorCtr="0" anchor="t" bIns="0" lIns="0" spcFirstLastPara="1" rIns="0" wrap="square" tIns="0">
            <a:spAutoFit/>
          </a:bodyPr>
          <a:lstStyle/>
          <a:p>
            <a:pPr indent="0" lvl="0" marL="0" marR="0" rtl="0" algn="l">
              <a:lnSpc>
                <a:spcPct val="70000"/>
              </a:lnSpc>
              <a:spcBef>
                <a:spcPts val="0"/>
              </a:spcBef>
              <a:spcAft>
                <a:spcPts val="0"/>
              </a:spcAft>
              <a:buNone/>
            </a:pPr>
            <a:r>
              <a:rPr b="1" lang="en-US" sz="4800">
                <a:solidFill>
                  <a:srgbClr val="FFFFFF"/>
                </a:solidFill>
                <a:latin typeface="Poppins"/>
                <a:ea typeface="Poppins"/>
                <a:cs typeface="Poppins"/>
                <a:sym typeface="Poppins"/>
              </a:rPr>
              <a:t>Solution </a:t>
            </a:r>
            <a:endParaRPr/>
          </a:p>
        </p:txBody>
      </p:sp>
      <p:sp>
        <p:nvSpPr>
          <p:cNvPr id="151" name="Google Shape;151;p17"/>
          <p:cNvSpPr txBox="1"/>
          <p:nvPr/>
        </p:nvSpPr>
        <p:spPr>
          <a:xfrm>
            <a:off x="7586851" y="2077475"/>
            <a:ext cx="4730100" cy="47379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None/>
            </a:pPr>
            <a:r>
              <a:rPr lang="en-US" sz="1800">
                <a:solidFill>
                  <a:schemeClr val="lt1"/>
                </a:solidFill>
                <a:latin typeface="Poppins"/>
                <a:ea typeface="Poppins"/>
                <a:cs typeface="Poppins"/>
                <a:sym typeface="Poppins"/>
              </a:rPr>
              <a:t>To address the accuracy and quality challenge, advanced deep learning algorithms, such as convolutional neural networks (CNNs) and generative adversarial networks (GANs), can be employed. These algorithms can help in feature extraction and enhancing colorization results by analyzing scene context and object recognition. Moreover, implementing post-processing techniques like image denoising and smoothing can further improve the visual quality of colorized videos, ensuring that they look natural and realistic.</a:t>
            </a:r>
            <a:endParaRPr sz="1800">
              <a:solidFill>
                <a:schemeClr val="lt1"/>
              </a:solidFill>
              <a:latin typeface="Poppins"/>
              <a:ea typeface="Poppins"/>
              <a:cs typeface="Poppins"/>
              <a:sym typeface="Poppins"/>
            </a:endParaRPr>
          </a:p>
        </p:txBody>
      </p:sp>
      <p:sp>
        <p:nvSpPr>
          <p:cNvPr id="152" name="Google Shape;152;p17"/>
          <p:cNvSpPr txBox="1"/>
          <p:nvPr/>
        </p:nvSpPr>
        <p:spPr>
          <a:xfrm>
            <a:off x="13511781" y="985175"/>
            <a:ext cx="4190700" cy="7389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t/>
            </a:r>
            <a:endParaRPr sz="4800"/>
          </a:p>
        </p:txBody>
      </p:sp>
      <p:sp>
        <p:nvSpPr>
          <p:cNvPr id="153" name="Google Shape;153;p17"/>
          <p:cNvSpPr txBox="1"/>
          <p:nvPr/>
        </p:nvSpPr>
        <p:spPr>
          <a:xfrm>
            <a:off x="13383375" y="2077475"/>
            <a:ext cx="4319100" cy="44193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None/>
            </a:pPr>
            <a:r>
              <a:rPr lang="en-US" sz="1800">
                <a:solidFill>
                  <a:schemeClr val="lt1"/>
                </a:solidFill>
                <a:latin typeface="Poppins"/>
                <a:ea typeface="Poppins"/>
                <a:cs typeface="Poppins"/>
                <a:sym typeface="Poppins"/>
              </a:rPr>
              <a:t>Another critical challenge is the computational resources required for colorization, especially for deep learning-based approaches. One solution is to optimize the model architecture and inference process to reduce computational overhead. Additionally, offering both cloud-based and on-device solutions can cater to users with varying computational resources, ensuring that the colorization process is accessible and efficient for a wide range of users.</a:t>
            </a:r>
            <a:endParaRPr sz="1800">
              <a:solidFill>
                <a:schemeClr val="lt1"/>
              </a:solidFill>
              <a:latin typeface="Poppins"/>
              <a:ea typeface="Poppins"/>
              <a:cs typeface="Poppins"/>
              <a:sym typeface="Poppins"/>
            </a:endParaRPr>
          </a:p>
        </p:txBody>
      </p:sp>
      <p:sp>
        <p:nvSpPr>
          <p:cNvPr id="154" name="Google Shape;154;p17"/>
          <p:cNvSpPr/>
          <p:nvPr/>
        </p:nvSpPr>
        <p:spPr>
          <a:xfrm>
            <a:off x="-1201801" y="5219620"/>
            <a:ext cx="8127642" cy="6605556"/>
          </a:xfrm>
          <a:custGeom>
            <a:rect b="b" l="l" r="r" t="t"/>
            <a:pathLst>
              <a:path extrusionOk="0" h="6605556" w="8127642">
                <a:moveTo>
                  <a:pt x="0" y="0"/>
                </a:moveTo>
                <a:lnTo>
                  <a:pt x="8127642" y="0"/>
                </a:lnTo>
                <a:lnTo>
                  <a:pt x="8127642" y="6605556"/>
                </a:lnTo>
                <a:lnTo>
                  <a:pt x="0" y="6605556"/>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5" name="Google Shape;155;p17"/>
          <p:cNvSpPr txBox="1"/>
          <p:nvPr/>
        </p:nvSpPr>
        <p:spPr>
          <a:xfrm>
            <a:off x="1300982" y="968062"/>
            <a:ext cx="4644000" cy="3382800"/>
          </a:xfrm>
          <a:prstGeom prst="rect">
            <a:avLst/>
          </a:prstGeom>
          <a:noFill/>
          <a:ln>
            <a:noFill/>
          </a:ln>
        </p:spPr>
        <p:txBody>
          <a:bodyPr anchorCtr="0" anchor="t" bIns="0" lIns="0" spcFirstLastPara="1" rIns="0" wrap="square" tIns="0">
            <a:spAutoFit/>
          </a:bodyPr>
          <a:lstStyle/>
          <a:p>
            <a:pPr indent="0" lvl="0" marL="0" marR="0" rtl="0" algn="l">
              <a:lnSpc>
                <a:spcPct val="120003"/>
              </a:lnSpc>
              <a:spcBef>
                <a:spcPts val="0"/>
              </a:spcBef>
              <a:spcAft>
                <a:spcPts val="0"/>
              </a:spcAft>
              <a:buNone/>
            </a:pPr>
            <a:r>
              <a:rPr b="1" lang="en-US" sz="5599">
                <a:solidFill>
                  <a:srgbClr val="101010"/>
                </a:solidFill>
                <a:latin typeface="Poppins"/>
                <a:ea typeface="Poppins"/>
                <a:cs typeface="Poppins"/>
                <a:sym typeface="Poppins"/>
              </a:rPr>
              <a:t>Proposed solution</a:t>
            </a:r>
            <a:endParaRPr/>
          </a:p>
          <a:p>
            <a:pPr indent="0" lvl="0" marL="0" marR="0" rtl="0" algn="l">
              <a:lnSpc>
                <a:spcPct val="209968"/>
              </a:lnSpc>
              <a:spcBef>
                <a:spcPts val="0"/>
              </a:spcBef>
              <a:spcAft>
                <a:spcPts val="0"/>
              </a:spcAft>
              <a:buNone/>
            </a:pPr>
            <a:r>
              <a:t/>
            </a:r>
            <a:endParaRPr/>
          </a:p>
          <a:p>
            <a:pPr indent="0" lvl="0" marL="0" marR="0" rtl="0" algn="l">
              <a:lnSpc>
                <a:spcPct val="120003"/>
              </a:lnSpc>
              <a:spcBef>
                <a:spcPts val="0"/>
              </a:spcBef>
              <a:spcAft>
                <a:spcPts val="0"/>
              </a:spcAft>
              <a:buNone/>
            </a:pPr>
            <a:r>
              <a:t/>
            </a:r>
            <a:endParaRPr b="1" sz="5599">
              <a:solidFill>
                <a:srgbClr val="101010"/>
              </a:solidFill>
              <a:latin typeface="Poppins"/>
              <a:ea typeface="Poppins"/>
              <a:cs typeface="Poppins"/>
              <a:sym typeface="Poppins"/>
            </a:endParaRPr>
          </a:p>
        </p:txBody>
      </p:sp>
      <p:pic>
        <p:nvPicPr>
          <p:cNvPr descr="A black and white logo&#10;&#10;Description automatically generated" id="156" name="Google Shape;156;p17"/>
          <p:cNvPicPr preferRelativeResize="0"/>
          <p:nvPr/>
        </p:nvPicPr>
        <p:blipFill rotWithShape="1">
          <a:blip r:embed="rId4">
            <a:alphaModFix/>
          </a:blip>
          <a:srcRect b="0" l="0" r="0" t="0"/>
          <a:stretch/>
        </p:blipFill>
        <p:spPr>
          <a:xfrm>
            <a:off x="15163800" y="8765834"/>
            <a:ext cx="2665950" cy="110206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grpSp>
        <p:nvGrpSpPr>
          <p:cNvPr id="161" name="Google Shape;161;p18"/>
          <p:cNvGrpSpPr/>
          <p:nvPr/>
        </p:nvGrpSpPr>
        <p:grpSpPr>
          <a:xfrm>
            <a:off x="7497128" y="-321469"/>
            <a:ext cx="5443372" cy="10608469"/>
            <a:chOff x="0" y="-38100"/>
            <a:chExt cx="1290296" cy="1257300"/>
          </a:xfrm>
        </p:grpSpPr>
        <p:sp>
          <p:nvSpPr>
            <p:cNvPr id="162" name="Google Shape;162;p18"/>
            <p:cNvSpPr/>
            <p:nvPr/>
          </p:nvSpPr>
          <p:spPr>
            <a:xfrm>
              <a:off x="0" y="0"/>
              <a:ext cx="1290296" cy="1219200"/>
            </a:xfrm>
            <a:custGeom>
              <a:rect b="b" l="l" r="r" t="t"/>
              <a:pathLst>
                <a:path extrusionOk="0" h="1219200" w="1290296">
                  <a:moveTo>
                    <a:pt x="0" y="0"/>
                  </a:moveTo>
                  <a:lnTo>
                    <a:pt x="1290296" y="0"/>
                  </a:lnTo>
                  <a:lnTo>
                    <a:pt x="1290296" y="1219200"/>
                  </a:lnTo>
                  <a:lnTo>
                    <a:pt x="0" y="1219200"/>
                  </a:lnTo>
                  <a:close/>
                </a:path>
              </a:pathLst>
            </a:custGeom>
            <a:solidFill>
              <a:srgbClr val="071C4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3" name="Google Shape;163;p18"/>
            <p:cNvSpPr txBox="1"/>
            <p:nvPr/>
          </p:nvSpPr>
          <p:spPr>
            <a:xfrm>
              <a:off x="0" y="-38100"/>
              <a:ext cx="1290296" cy="12573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cxnSp>
        <p:nvCxnSpPr>
          <p:cNvPr id="164" name="Google Shape;164;p18"/>
          <p:cNvCxnSpPr/>
          <p:nvPr/>
        </p:nvCxnSpPr>
        <p:spPr>
          <a:xfrm>
            <a:off x="1028700" y="601417"/>
            <a:ext cx="16230600" cy="0"/>
          </a:xfrm>
          <a:prstGeom prst="straightConnector1">
            <a:avLst/>
          </a:prstGeom>
          <a:noFill/>
          <a:ln cap="flat" cmpd="sng" w="19050">
            <a:solidFill>
              <a:srgbClr val="D9D9D9"/>
            </a:solidFill>
            <a:prstDash val="solid"/>
            <a:round/>
            <a:headEnd len="sm" w="sm" type="none"/>
            <a:tailEnd len="sm" w="sm" type="none"/>
          </a:ln>
        </p:spPr>
      </p:cxnSp>
      <p:sp>
        <p:nvSpPr>
          <p:cNvPr id="165" name="Google Shape;165;p18"/>
          <p:cNvSpPr txBox="1"/>
          <p:nvPr/>
        </p:nvSpPr>
        <p:spPr>
          <a:xfrm>
            <a:off x="7997838" y="1230826"/>
            <a:ext cx="4319035" cy="511679"/>
          </a:xfrm>
          <a:prstGeom prst="rect">
            <a:avLst/>
          </a:prstGeom>
          <a:noFill/>
          <a:ln>
            <a:noFill/>
          </a:ln>
        </p:spPr>
        <p:txBody>
          <a:bodyPr anchorCtr="0" anchor="t" bIns="0" lIns="0" spcFirstLastPara="1" rIns="0" wrap="square" tIns="0">
            <a:spAutoFit/>
          </a:bodyPr>
          <a:lstStyle/>
          <a:p>
            <a:pPr indent="0" lvl="0" marL="0" marR="0" rtl="0" algn="l">
              <a:lnSpc>
                <a:spcPct val="70000"/>
              </a:lnSpc>
              <a:spcBef>
                <a:spcPts val="0"/>
              </a:spcBef>
              <a:spcAft>
                <a:spcPts val="0"/>
              </a:spcAft>
              <a:buNone/>
            </a:pPr>
            <a:r>
              <a:rPr b="1" lang="en-US" sz="4800">
                <a:solidFill>
                  <a:srgbClr val="FFFFFF"/>
                </a:solidFill>
                <a:latin typeface="Poppins"/>
                <a:ea typeface="Poppins"/>
                <a:cs typeface="Poppins"/>
                <a:sym typeface="Poppins"/>
              </a:rPr>
              <a:t>…</a:t>
            </a:r>
            <a:endParaRPr/>
          </a:p>
        </p:txBody>
      </p:sp>
      <p:sp>
        <p:nvSpPr>
          <p:cNvPr id="166" name="Google Shape;166;p18"/>
          <p:cNvSpPr txBox="1"/>
          <p:nvPr/>
        </p:nvSpPr>
        <p:spPr>
          <a:xfrm>
            <a:off x="13511765" y="985175"/>
            <a:ext cx="2687208" cy="42481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US" sz="2400">
                <a:solidFill>
                  <a:srgbClr val="FFFFFF"/>
                </a:solidFill>
                <a:latin typeface="Poppins"/>
                <a:ea typeface="Poppins"/>
                <a:cs typeface="Poppins"/>
                <a:sym typeface="Poppins"/>
              </a:rPr>
              <a:t>Solution 2</a:t>
            </a:r>
            <a:endParaRPr/>
          </a:p>
        </p:txBody>
      </p:sp>
      <p:sp>
        <p:nvSpPr>
          <p:cNvPr id="167" name="Google Shape;167;p18"/>
          <p:cNvSpPr txBox="1"/>
          <p:nvPr/>
        </p:nvSpPr>
        <p:spPr>
          <a:xfrm>
            <a:off x="13511765" y="1563715"/>
            <a:ext cx="4109035" cy="2889885"/>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lang="en-US" sz="1800">
                <a:solidFill>
                  <a:srgbClr val="FFFFFF"/>
                </a:solidFill>
                <a:latin typeface="Poppins"/>
                <a:ea typeface="Poppins"/>
                <a:cs typeface="Poppins"/>
                <a:sym typeface="Poppins"/>
              </a:rPr>
              <a:t>In the presentation session, the background can be filled with information that is arranged systematically and effectively concerning an interesting topic to be used as material for discussion at the opening of the presentation session. </a:t>
            </a:r>
            <a:endParaRPr/>
          </a:p>
        </p:txBody>
      </p:sp>
      <p:grpSp>
        <p:nvGrpSpPr>
          <p:cNvPr id="168" name="Google Shape;168;p18"/>
          <p:cNvGrpSpPr/>
          <p:nvPr/>
        </p:nvGrpSpPr>
        <p:grpSpPr>
          <a:xfrm>
            <a:off x="12844575" y="25"/>
            <a:ext cx="5443389" cy="10287000"/>
            <a:chOff x="0" y="0"/>
            <a:chExt cx="1290300" cy="1219200"/>
          </a:xfrm>
        </p:grpSpPr>
        <p:sp>
          <p:nvSpPr>
            <p:cNvPr id="169" name="Google Shape;169;p18"/>
            <p:cNvSpPr/>
            <p:nvPr/>
          </p:nvSpPr>
          <p:spPr>
            <a:xfrm>
              <a:off x="0" y="0"/>
              <a:ext cx="1290296" cy="1219200"/>
            </a:xfrm>
            <a:custGeom>
              <a:rect b="b" l="l" r="r" t="t"/>
              <a:pathLst>
                <a:path extrusionOk="0" h="1219200" w="1290296">
                  <a:moveTo>
                    <a:pt x="0" y="0"/>
                  </a:moveTo>
                  <a:lnTo>
                    <a:pt x="1290296" y="0"/>
                  </a:lnTo>
                  <a:lnTo>
                    <a:pt x="1290296" y="1219200"/>
                  </a:lnTo>
                  <a:lnTo>
                    <a:pt x="0" y="1219200"/>
                  </a:lnTo>
                  <a:close/>
                </a:path>
              </a:pathLst>
            </a:custGeom>
            <a:solidFill>
              <a:srgbClr val="071C4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0" name="Google Shape;170;p18"/>
            <p:cNvSpPr txBox="1"/>
            <p:nvPr/>
          </p:nvSpPr>
          <p:spPr>
            <a:xfrm>
              <a:off x="0" y="13420"/>
              <a:ext cx="1290300" cy="12057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71" name="Google Shape;171;p18"/>
          <p:cNvSpPr/>
          <p:nvPr/>
        </p:nvSpPr>
        <p:spPr>
          <a:xfrm>
            <a:off x="-1201801" y="5219620"/>
            <a:ext cx="8127642" cy="6605556"/>
          </a:xfrm>
          <a:custGeom>
            <a:rect b="b" l="l" r="r" t="t"/>
            <a:pathLst>
              <a:path extrusionOk="0" h="6605556" w="8127642">
                <a:moveTo>
                  <a:pt x="0" y="0"/>
                </a:moveTo>
                <a:lnTo>
                  <a:pt x="8127642" y="0"/>
                </a:lnTo>
                <a:lnTo>
                  <a:pt x="8127642" y="6605556"/>
                </a:lnTo>
                <a:lnTo>
                  <a:pt x="0" y="6605556"/>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2" name="Google Shape;172;p18"/>
          <p:cNvSpPr txBox="1"/>
          <p:nvPr/>
        </p:nvSpPr>
        <p:spPr>
          <a:xfrm>
            <a:off x="1300982" y="968062"/>
            <a:ext cx="4644000" cy="2930400"/>
          </a:xfrm>
          <a:prstGeom prst="rect">
            <a:avLst/>
          </a:prstGeom>
          <a:noFill/>
          <a:ln>
            <a:noFill/>
          </a:ln>
        </p:spPr>
        <p:txBody>
          <a:bodyPr anchorCtr="0" anchor="t" bIns="0" lIns="0" spcFirstLastPara="1" rIns="0" wrap="square" tIns="0">
            <a:spAutoFit/>
          </a:bodyPr>
          <a:lstStyle/>
          <a:p>
            <a:pPr indent="0" lvl="0" marL="0" marR="0" rtl="0" algn="l">
              <a:lnSpc>
                <a:spcPct val="120003"/>
              </a:lnSpc>
              <a:spcBef>
                <a:spcPts val="0"/>
              </a:spcBef>
              <a:spcAft>
                <a:spcPts val="0"/>
              </a:spcAft>
              <a:buNone/>
            </a:pPr>
            <a:r>
              <a:rPr b="1" lang="en-US" sz="5599">
                <a:solidFill>
                  <a:srgbClr val="101010"/>
                </a:solidFill>
                <a:latin typeface="Poppins"/>
                <a:ea typeface="Poppins"/>
                <a:cs typeface="Poppins"/>
                <a:sym typeface="Poppins"/>
              </a:rPr>
              <a:t>Challenges and Key Learning </a:t>
            </a:r>
            <a:endParaRPr/>
          </a:p>
        </p:txBody>
      </p:sp>
      <p:pic>
        <p:nvPicPr>
          <p:cNvPr descr="A black and white logo&#10;&#10;Description automatically generated" id="173" name="Google Shape;173;p18"/>
          <p:cNvPicPr preferRelativeResize="0"/>
          <p:nvPr/>
        </p:nvPicPr>
        <p:blipFill rotWithShape="1">
          <a:blip r:embed="rId4">
            <a:alphaModFix/>
          </a:blip>
          <a:srcRect b="0" l="0" r="0" t="0"/>
          <a:stretch/>
        </p:blipFill>
        <p:spPr>
          <a:xfrm>
            <a:off x="15163800" y="8765834"/>
            <a:ext cx="2665950" cy="1102066"/>
          </a:xfrm>
          <a:prstGeom prst="rect">
            <a:avLst/>
          </a:prstGeom>
          <a:noFill/>
          <a:ln>
            <a:noFill/>
          </a:ln>
        </p:spPr>
      </p:pic>
      <p:sp>
        <p:nvSpPr>
          <p:cNvPr id="174" name="Google Shape;174;p18"/>
          <p:cNvSpPr txBox="1"/>
          <p:nvPr/>
        </p:nvSpPr>
        <p:spPr>
          <a:xfrm>
            <a:off x="7997839" y="2002331"/>
            <a:ext cx="9762600" cy="66495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dk1"/>
              </a:buClr>
              <a:buSzPts val="1100"/>
              <a:buFont typeface="Arial"/>
              <a:buNone/>
            </a:pPr>
            <a:r>
              <a:rPr lang="en-US" sz="1800">
                <a:solidFill>
                  <a:schemeClr val="lt1"/>
                </a:solidFill>
                <a:latin typeface="Poppins"/>
                <a:ea typeface="Poppins"/>
                <a:cs typeface="Poppins"/>
                <a:sym typeface="Poppins"/>
              </a:rPr>
              <a:t>One primary challenge lies in ensuring the accuracy and fidelity of colorization while preserving the original content's integrity. This involves meticulous scene analysis, object recognition, and the application of lifelike hues, demanding sophisticated deep learning algorithms like CNNs and GANs. Overcoming this challenge requires a nuanced understanding of color perception and image semantics, as well as continuous refinement based on user feedback and technological advancements.</a:t>
            </a:r>
            <a:endParaRPr sz="1800">
              <a:solidFill>
                <a:schemeClr val="lt1"/>
              </a:solidFill>
              <a:latin typeface="Poppins"/>
              <a:ea typeface="Poppins"/>
              <a:cs typeface="Poppins"/>
              <a:sym typeface="Poppins"/>
            </a:endParaRPr>
          </a:p>
          <a:p>
            <a:pPr indent="0" lvl="0" marL="0" rtl="0" algn="l">
              <a:lnSpc>
                <a:spcPct val="115000"/>
              </a:lnSpc>
              <a:spcBef>
                <a:spcPts val="0"/>
              </a:spcBef>
              <a:spcAft>
                <a:spcPts val="0"/>
              </a:spcAft>
              <a:buClr>
                <a:schemeClr val="dk1"/>
              </a:buClr>
              <a:buSzPts val="1100"/>
              <a:buFont typeface="Arial"/>
              <a:buNone/>
            </a:pPr>
            <a:r>
              <a:rPr lang="en-US" sz="1800">
                <a:solidFill>
                  <a:schemeClr val="lt1"/>
                </a:solidFill>
                <a:latin typeface="Poppins"/>
                <a:ea typeface="Poppins"/>
                <a:cs typeface="Poppins"/>
                <a:sym typeface="Poppins"/>
              </a:rPr>
              <a:t>Another significant challenge is the efficient utilization of computational resources, particularly for real-time or near-real-time colorization. Optimizing model architectures and inference processes is crucial to minimize computational overhead while maintaining performance. Additionally, offering both cloud-based and on-device solutions can cater to users with varying computational capabilities, ensuring accessibility and efficiency across diverse user groups.</a:t>
            </a:r>
            <a:endParaRPr sz="1800">
              <a:solidFill>
                <a:schemeClr val="lt1"/>
              </a:solidFill>
              <a:latin typeface="Poppins"/>
              <a:ea typeface="Poppins"/>
              <a:cs typeface="Poppins"/>
              <a:sym typeface="Poppins"/>
            </a:endParaRPr>
          </a:p>
          <a:p>
            <a:pPr indent="0" lvl="0" marL="0" rtl="0" algn="l">
              <a:lnSpc>
                <a:spcPct val="115000"/>
              </a:lnSpc>
              <a:spcBef>
                <a:spcPts val="0"/>
              </a:spcBef>
              <a:spcAft>
                <a:spcPts val="0"/>
              </a:spcAft>
              <a:buClr>
                <a:schemeClr val="dk1"/>
              </a:buClr>
              <a:buSzPts val="1100"/>
              <a:buFont typeface="Arial"/>
              <a:buNone/>
            </a:pPr>
            <a:r>
              <a:rPr lang="en-US" sz="1800">
                <a:solidFill>
                  <a:schemeClr val="lt1"/>
                </a:solidFill>
                <a:latin typeface="Poppins"/>
                <a:ea typeface="Poppins"/>
                <a:cs typeface="Poppins"/>
                <a:sym typeface="Poppins"/>
              </a:rPr>
              <a:t>Key learning points emerge from these challenges, emphasizing the importance of interdisciplinary collaboration, iterative development, and user-centric design. Collaborating with experts in computer vision, deep learning, and human-computer interaction fosters innovation and ensures the adoption of best practices. Furthermore, embracing an iterative development approach allows for rapid prototyping, experimentation, and continuous improvement based on user feedback and market demands. Ultimately, prioritizing user needs and delivering a seamless, intuitive experience is paramount to the success and impact of the project.</a:t>
            </a:r>
            <a:endParaRPr sz="1800">
              <a:solidFill>
                <a:schemeClr val="lt1"/>
              </a:solidFill>
              <a:latin typeface="Poppins"/>
              <a:ea typeface="Poppins"/>
              <a:cs typeface="Poppins"/>
              <a:sym typeface="Poppins"/>
            </a:endParaRPr>
          </a:p>
          <a:p>
            <a:pPr indent="0" lvl="0" marL="0" rtl="0" algn="l">
              <a:lnSpc>
                <a:spcPct val="115000"/>
              </a:lnSpc>
              <a:spcBef>
                <a:spcPts val="0"/>
              </a:spcBef>
              <a:spcAft>
                <a:spcPts val="0"/>
              </a:spcAft>
              <a:buNone/>
            </a:pPr>
            <a:r>
              <a:t/>
            </a:r>
            <a:endParaRPr sz="1800">
              <a:solidFill>
                <a:schemeClr val="lt1"/>
              </a:solidFill>
              <a:latin typeface="Poppins"/>
              <a:ea typeface="Poppins"/>
              <a:cs typeface="Poppins"/>
              <a:sym typeface="Poppi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19"/>
          <p:cNvSpPr/>
          <p:nvPr/>
        </p:nvSpPr>
        <p:spPr>
          <a:xfrm>
            <a:off x="8187217" y="-1676277"/>
            <a:ext cx="12260528" cy="8939040"/>
          </a:xfrm>
          <a:custGeom>
            <a:rect b="b" l="l" r="r" t="t"/>
            <a:pathLst>
              <a:path extrusionOk="0" h="8939040" w="12260528">
                <a:moveTo>
                  <a:pt x="0" y="0"/>
                </a:moveTo>
                <a:lnTo>
                  <a:pt x="12260529" y="0"/>
                </a:lnTo>
                <a:lnTo>
                  <a:pt x="12260529" y="8939040"/>
                </a:lnTo>
                <a:lnTo>
                  <a:pt x="0" y="8939040"/>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0" name="Google Shape;180;p19"/>
          <p:cNvSpPr txBox="1"/>
          <p:nvPr/>
        </p:nvSpPr>
        <p:spPr>
          <a:xfrm>
            <a:off x="1221496" y="1074246"/>
            <a:ext cx="10031100" cy="1249800"/>
          </a:xfrm>
          <a:prstGeom prst="rect">
            <a:avLst/>
          </a:prstGeom>
          <a:noFill/>
          <a:ln>
            <a:noFill/>
          </a:ln>
        </p:spPr>
        <p:txBody>
          <a:bodyPr anchorCtr="0" anchor="t" bIns="0" lIns="0" spcFirstLastPara="1" rIns="0" wrap="square" tIns="0">
            <a:spAutoFit/>
          </a:bodyPr>
          <a:lstStyle/>
          <a:p>
            <a:pPr indent="0" lvl="0" marL="0" marR="0" rtl="0" algn="l">
              <a:lnSpc>
                <a:spcPct val="120003"/>
              </a:lnSpc>
              <a:spcBef>
                <a:spcPts val="0"/>
              </a:spcBef>
              <a:spcAft>
                <a:spcPts val="0"/>
              </a:spcAft>
              <a:buNone/>
            </a:pPr>
            <a:r>
              <a:rPr b="1" lang="en-US" sz="5599">
                <a:solidFill>
                  <a:srgbClr val="101010"/>
                </a:solidFill>
                <a:latin typeface="Poppins"/>
                <a:ea typeface="Poppins"/>
                <a:cs typeface="Poppins"/>
                <a:sym typeface="Poppins"/>
              </a:rPr>
              <a:t>Future work </a:t>
            </a:r>
            <a:endParaRPr/>
          </a:p>
          <a:p>
            <a:pPr indent="0" lvl="0" marL="0" marR="0" rtl="0" algn="l">
              <a:lnSpc>
                <a:spcPct val="209968"/>
              </a:lnSpc>
              <a:spcBef>
                <a:spcPts val="0"/>
              </a:spcBef>
              <a:spcAft>
                <a:spcPts val="0"/>
              </a:spcAft>
              <a:buNone/>
            </a:pPr>
            <a:r>
              <a:t/>
            </a:r>
            <a:endParaRPr/>
          </a:p>
        </p:txBody>
      </p:sp>
      <p:grpSp>
        <p:nvGrpSpPr>
          <p:cNvPr id="181" name="Google Shape;181;p19"/>
          <p:cNvGrpSpPr/>
          <p:nvPr/>
        </p:nvGrpSpPr>
        <p:grpSpPr>
          <a:xfrm>
            <a:off x="0" y="4982766"/>
            <a:ext cx="18288000" cy="5304234"/>
            <a:chOff x="0" y="-38100"/>
            <a:chExt cx="1451049" cy="1257300"/>
          </a:xfrm>
        </p:grpSpPr>
        <p:sp>
          <p:nvSpPr>
            <p:cNvPr id="182" name="Google Shape;182;p19"/>
            <p:cNvSpPr/>
            <p:nvPr/>
          </p:nvSpPr>
          <p:spPr>
            <a:xfrm>
              <a:off x="0" y="0"/>
              <a:ext cx="1451049" cy="1219200"/>
            </a:xfrm>
            <a:custGeom>
              <a:rect b="b" l="l" r="r" t="t"/>
              <a:pathLst>
                <a:path extrusionOk="0" h="1219200" w="1451049">
                  <a:moveTo>
                    <a:pt x="0" y="0"/>
                  </a:moveTo>
                  <a:lnTo>
                    <a:pt x="1451049" y="0"/>
                  </a:lnTo>
                  <a:lnTo>
                    <a:pt x="1451049" y="1219200"/>
                  </a:lnTo>
                  <a:lnTo>
                    <a:pt x="0" y="1219200"/>
                  </a:lnTo>
                  <a:close/>
                </a:path>
              </a:pathLst>
            </a:custGeom>
            <a:solidFill>
              <a:srgbClr val="071C4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3" name="Google Shape;183;p19"/>
            <p:cNvSpPr txBox="1"/>
            <p:nvPr/>
          </p:nvSpPr>
          <p:spPr>
            <a:xfrm>
              <a:off x="0" y="-38100"/>
              <a:ext cx="1451049" cy="12573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84" name="Google Shape;184;p19"/>
          <p:cNvSpPr txBox="1"/>
          <p:nvPr/>
        </p:nvSpPr>
        <p:spPr>
          <a:xfrm>
            <a:off x="1221496" y="5934101"/>
            <a:ext cx="3509493" cy="42481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US" sz="2400">
                <a:solidFill>
                  <a:srgbClr val="FFFFFF"/>
                </a:solidFill>
                <a:latin typeface="Poppins"/>
                <a:ea typeface="Poppins"/>
                <a:cs typeface="Poppins"/>
                <a:sym typeface="Poppins"/>
              </a:rPr>
              <a:t>Explain</a:t>
            </a:r>
            <a:endParaRPr/>
          </a:p>
        </p:txBody>
      </p:sp>
      <p:sp>
        <p:nvSpPr>
          <p:cNvPr id="185" name="Google Shape;185;p19"/>
          <p:cNvSpPr txBox="1"/>
          <p:nvPr/>
        </p:nvSpPr>
        <p:spPr>
          <a:xfrm>
            <a:off x="1221496" y="6539839"/>
            <a:ext cx="15618600" cy="21819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None/>
            </a:pPr>
            <a:r>
              <a:rPr lang="en-US" sz="2100">
                <a:solidFill>
                  <a:schemeClr val="lt1"/>
                </a:solidFill>
                <a:latin typeface="Poppins"/>
                <a:ea typeface="Poppins"/>
                <a:cs typeface="Poppins"/>
                <a:sym typeface="Poppins"/>
              </a:rPr>
              <a:t>The future direction of the project entails iterative refinement of the colorization model through user feedback, exploring potential integration with cloud services to enhance scalability and resource efficiency, developing a mobile application for convenient on-the-go colorization, and implementing analytics and insights capabilities to provide users with valuable performance metrics and optimization insights. These initiatives aim to not only improve the accuracy and usability of the technology but also to cater to diverse user needs and maximize the impact of the colorization solution.</a:t>
            </a:r>
            <a:endParaRPr sz="2100">
              <a:solidFill>
                <a:schemeClr val="lt1"/>
              </a:solidFill>
              <a:latin typeface="Poppins"/>
              <a:ea typeface="Poppins"/>
              <a:cs typeface="Poppins"/>
              <a:sym typeface="Poppins"/>
            </a:endParaRPr>
          </a:p>
        </p:txBody>
      </p:sp>
      <p:sp>
        <p:nvSpPr>
          <p:cNvPr id="186" name="Google Shape;186;p19"/>
          <p:cNvSpPr txBox="1"/>
          <p:nvPr/>
        </p:nvSpPr>
        <p:spPr>
          <a:xfrm>
            <a:off x="1221496" y="2796864"/>
            <a:ext cx="7035000" cy="1422300"/>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lang="en-US" sz="2200">
                <a:solidFill>
                  <a:srgbClr val="545454"/>
                </a:solidFill>
                <a:latin typeface="Poppins"/>
                <a:ea typeface="Poppins"/>
                <a:cs typeface="Poppins"/>
                <a:sym typeface="Poppins"/>
              </a:rPr>
              <a:t>Improving the model based on feedback, potential cloud integration, mobile app and collection of analytics and insights.</a:t>
            </a:r>
            <a:endParaRPr sz="1800"/>
          </a:p>
        </p:txBody>
      </p:sp>
      <p:cxnSp>
        <p:nvCxnSpPr>
          <p:cNvPr id="187" name="Google Shape;187;p19"/>
          <p:cNvCxnSpPr/>
          <p:nvPr/>
        </p:nvCxnSpPr>
        <p:spPr>
          <a:xfrm>
            <a:off x="1028700" y="601417"/>
            <a:ext cx="16230600" cy="0"/>
          </a:xfrm>
          <a:prstGeom prst="straightConnector1">
            <a:avLst/>
          </a:prstGeom>
          <a:noFill/>
          <a:ln cap="flat" cmpd="sng" w="19050">
            <a:solidFill>
              <a:srgbClr val="D9D9D9"/>
            </a:solidFill>
            <a:prstDash val="solid"/>
            <a:round/>
            <a:headEnd len="sm" w="sm" type="none"/>
            <a:tailEnd len="sm" w="sm" type="none"/>
          </a:ln>
        </p:spPr>
      </p:cxnSp>
      <p:pic>
        <p:nvPicPr>
          <p:cNvPr descr="A black and white logo&#10;&#10;Description automatically generated" id="188" name="Google Shape;188;p19"/>
          <p:cNvPicPr preferRelativeResize="0"/>
          <p:nvPr/>
        </p:nvPicPr>
        <p:blipFill rotWithShape="1">
          <a:blip r:embed="rId4">
            <a:alphaModFix/>
          </a:blip>
          <a:srcRect b="0" l="0" r="0" t="0"/>
          <a:stretch/>
        </p:blipFill>
        <p:spPr>
          <a:xfrm>
            <a:off x="15163800" y="8765834"/>
            <a:ext cx="2665950" cy="110206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0"/>
          <p:cNvSpPr/>
          <p:nvPr/>
        </p:nvSpPr>
        <p:spPr>
          <a:xfrm>
            <a:off x="8187217" y="-1676277"/>
            <a:ext cx="12260528" cy="8939040"/>
          </a:xfrm>
          <a:custGeom>
            <a:rect b="b" l="l" r="r" t="t"/>
            <a:pathLst>
              <a:path extrusionOk="0" h="8939040" w="12260528">
                <a:moveTo>
                  <a:pt x="0" y="0"/>
                </a:moveTo>
                <a:lnTo>
                  <a:pt x="12260529" y="0"/>
                </a:lnTo>
                <a:lnTo>
                  <a:pt x="12260529" y="8939040"/>
                </a:lnTo>
                <a:lnTo>
                  <a:pt x="0" y="8939040"/>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4" name="Google Shape;194;p20"/>
          <p:cNvSpPr txBox="1"/>
          <p:nvPr/>
        </p:nvSpPr>
        <p:spPr>
          <a:xfrm>
            <a:off x="1028700" y="687949"/>
            <a:ext cx="10030975" cy="1718997"/>
          </a:xfrm>
          <a:prstGeom prst="rect">
            <a:avLst/>
          </a:prstGeom>
          <a:noFill/>
          <a:ln>
            <a:noFill/>
          </a:ln>
        </p:spPr>
        <p:txBody>
          <a:bodyPr anchorCtr="0" anchor="t" bIns="0" lIns="0" spcFirstLastPara="1" rIns="0" wrap="square" tIns="0">
            <a:spAutoFit/>
          </a:bodyPr>
          <a:lstStyle/>
          <a:p>
            <a:pPr indent="0" lvl="0" marL="0" marR="0" rtl="0" algn="l">
              <a:lnSpc>
                <a:spcPct val="120003"/>
              </a:lnSpc>
              <a:spcBef>
                <a:spcPts val="0"/>
              </a:spcBef>
              <a:spcAft>
                <a:spcPts val="0"/>
              </a:spcAft>
              <a:buNone/>
            </a:pPr>
            <a:r>
              <a:rPr b="1" lang="en-US" sz="5599">
                <a:solidFill>
                  <a:srgbClr val="101010"/>
                </a:solidFill>
                <a:latin typeface="Poppins"/>
                <a:ea typeface="Poppins"/>
                <a:cs typeface="Poppins"/>
                <a:sym typeface="Poppins"/>
              </a:rPr>
              <a:t>⁠Business Model and Monetization </a:t>
            </a:r>
            <a:endParaRPr/>
          </a:p>
        </p:txBody>
      </p:sp>
      <p:grpSp>
        <p:nvGrpSpPr>
          <p:cNvPr id="195" name="Google Shape;195;p20"/>
          <p:cNvGrpSpPr/>
          <p:nvPr/>
        </p:nvGrpSpPr>
        <p:grpSpPr>
          <a:xfrm>
            <a:off x="0" y="4982764"/>
            <a:ext cx="18288006" cy="5304297"/>
            <a:chOff x="0" y="-38100"/>
            <a:chExt cx="1451049" cy="1257300"/>
          </a:xfrm>
        </p:grpSpPr>
        <p:sp>
          <p:nvSpPr>
            <p:cNvPr id="196" name="Google Shape;196;p20"/>
            <p:cNvSpPr/>
            <p:nvPr/>
          </p:nvSpPr>
          <p:spPr>
            <a:xfrm>
              <a:off x="0" y="0"/>
              <a:ext cx="1451049" cy="1219200"/>
            </a:xfrm>
            <a:custGeom>
              <a:rect b="b" l="l" r="r" t="t"/>
              <a:pathLst>
                <a:path extrusionOk="0" h="1219200" w="1451049">
                  <a:moveTo>
                    <a:pt x="0" y="0"/>
                  </a:moveTo>
                  <a:lnTo>
                    <a:pt x="1451049" y="0"/>
                  </a:lnTo>
                  <a:lnTo>
                    <a:pt x="1451049" y="1219200"/>
                  </a:lnTo>
                  <a:lnTo>
                    <a:pt x="0" y="1219200"/>
                  </a:lnTo>
                  <a:close/>
                </a:path>
              </a:pathLst>
            </a:custGeom>
            <a:solidFill>
              <a:srgbClr val="071C4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7" name="Google Shape;197;p20"/>
            <p:cNvSpPr txBox="1"/>
            <p:nvPr/>
          </p:nvSpPr>
          <p:spPr>
            <a:xfrm>
              <a:off x="0" y="-38100"/>
              <a:ext cx="1451049" cy="12573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98" name="Google Shape;198;p20"/>
          <p:cNvSpPr txBox="1"/>
          <p:nvPr/>
        </p:nvSpPr>
        <p:spPr>
          <a:xfrm>
            <a:off x="1221496" y="5934101"/>
            <a:ext cx="3509493" cy="42481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US" sz="2400">
                <a:solidFill>
                  <a:srgbClr val="FFFFFF"/>
                </a:solidFill>
                <a:latin typeface="Poppins"/>
                <a:ea typeface="Poppins"/>
                <a:cs typeface="Poppins"/>
                <a:sym typeface="Poppins"/>
              </a:rPr>
              <a:t>Explain</a:t>
            </a:r>
            <a:endParaRPr/>
          </a:p>
        </p:txBody>
      </p:sp>
      <p:sp>
        <p:nvSpPr>
          <p:cNvPr id="199" name="Google Shape;199;p20"/>
          <p:cNvSpPr txBox="1"/>
          <p:nvPr/>
        </p:nvSpPr>
        <p:spPr>
          <a:xfrm>
            <a:off x="1221500" y="6583875"/>
            <a:ext cx="14847300" cy="14385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None/>
            </a:pPr>
            <a:r>
              <a:rPr lang="en-US" sz="2100">
                <a:solidFill>
                  <a:schemeClr val="lt1"/>
                </a:solidFill>
                <a:latin typeface="Poppins"/>
                <a:ea typeface="Poppins"/>
                <a:cs typeface="Poppins"/>
                <a:sym typeface="Poppins"/>
              </a:rPr>
              <a:t>The business model for the colorization technology could adopt a freemium approach, offering a basic version of the software for free with limited features, while providing premium subscription plans or one-time purchases for access to advanced functionalities and additional services. Strategies like subscription models, one time purchases, in-app purchases etc. can be used.</a:t>
            </a:r>
            <a:endParaRPr sz="2100">
              <a:solidFill>
                <a:schemeClr val="lt1"/>
              </a:solidFill>
              <a:latin typeface="Poppins"/>
              <a:ea typeface="Poppins"/>
              <a:cs typeface="Poppins"/>
              <a:sym typeface="Poppins"/>
            </a:endParaRPr>
          </a:p>
        </p:txBody>
      </p:sp>
      <p:cxnSp>
        <p:nvCxnSpPr>
          <p:cNvPr id="200" name="Google Shape;200;p20"/>
          <p:cNvCxnSpPr/>
          <p:nvPr/>
        </p:nvCxnSpPr>
        <p:spPr>
          <a:xfrm>
            <a:off x="1028700" y="601417"/>
            <a:ext cx="16230600" cy="0"/>
          </a:xfrm>
          <a:prstGeom prst="straightConnector1">
            <a:avLst/>
          </a:prstGeom>
          <a:noFill/>
          <a:ln cap="flat" cmpd="sng" w="19050">
            <a:solidFill>
              <a:srgbClr val="D9D9D9"/>
            </a:solidFill>
            <a:prstDash val="solid"/>
            <a:round/>
            <a:headEnd len="sm" w="sm" type="none"/>
            <a:tailEnd len="sm" w="sm" type="none"/>
          </a:ln>
        </p:spPr>
      </p:cxnSp>
      <p:sp>
        <p:nvSpPr>
          <p:cNvPr id="201" name="Google Shape;201;p20"/>
          <p:cNvSpPr txBox="1"/>
          <p:nvPr/>
        </p:nvSpPr>
        <p:spPr>
          <a:xfrm>
            <a:off x="1028707" y="2711849"/>
            <a:ext cx="6815400" cy="1434300"/>
          </a:xfrm>
          <a:prstGeom prst="rect">
            <a:avLst/>
          </a:prstGeom>
          <a:noFill/>
          <a:ln>
            <a:noFill/>
          </a:ln>
        </p:spPr>
        <p:txBody>
          <a:bodyPr anchorCtr="0" anchor="t" bIns="45700" lIns="91425" spcFirstLastPara="1" rIns="91425" wrap="square" tIns="45700">
            <a:spAutoFit/>
          </a:bodyPr>
          <a:lstStyle/>
          <a:p>
            <a:pPr indent="0" lvl="0" marL="0" marR="0" rtl="0" algn="l">
              <a:lnSpc>
                <a:spcPct val="335949"/>
              </a:lnSpc>
              <a:spcBef>
                <a:spcPts val="0"/>
              </a:spcBef>
              <a:spcAft>
                <a:spcPts val="0"/>
              </a:spcAft>
              <a:buNone/>
            </a:pPr>
            <a:r>
              <a:rPr b="1" lang="en-US" sz="2000">
                <a:solidFill>
                  <a:srgbClr val="101010"/>
                </a:solidFill>
                <a:latin typeface="Poppins"/>
                <a:ea typeface="Poppins"/>
                <a:cs typeface="Poppins"/>
                <a:sym typeface="Poppins"/>
              </a:rPr>
              <a:t>(Business model canvas, Monetization, Estimated costs)  (Potential features, plans for scaling)</a:t>
            </a:r>
            <a:endParaRPr/>
          </a:p>
        </p:txBody>
      </p:sp>
      <p:pic>
        <p:nvPicPr>
          <p:cNvPr descr="A black and white logo&#10;&#10;Description automatically generated" id="202" name="Google Shape;202;p20"/>
          <p:cNvPicPr preferRelativeResize="0"/>
          <p:nvPr/>
        </p:nvPicPr>
        <p:blipFill rotWithShape="1">
          <a:blip r:embed="rId4">
            <a:alphaModFix/>
          </a:blip>
          <a:srcRect b="0" l="0" r="0" t="0"/>
          <a:stretch/>
        </p:blipFill>
        <p:spPr>
          <a:xfrm>
            <a:off x="15163800" y="8765834"/>
            <a:ext cx="2665950" cy="110206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grpSp>
        <p:nvGrpSpPr>
          <p:cNvPr id="207" name="Google Shape;207;p21"/>
          <p:cNvGrpSpPr/>
          <p:nvPr/>
        </p:nvGrpSpPr>
        <p:grpSpPr>
          <a:xfrm>
            <a:off x="7848600" y="-482203"/>
            <a:ext cx="10439400" cy="10769203"/>
            <a:chOff x="0" y="-38100"/>
            <a:chExt cx="2639032" cy="850900"/>
          </a:xfrm>
        </p:grpSpPr>
        <p:sp>
          <p:nvSpPr>
            <p:cNvPr id="208" name="Google Shape;208;p21"/>
            <p:cNvSpPr/>
            <p:nvPr/>
          </p:nvSpPr>
          <p:spPr>
            <a:xfrm>
              <a:off x="0" y="0"/>
              <a:ext cx="2639032" cy="812800"/>
            </a:xfrm>
            <a:custGeom>
              <a:rect b="b" l="l" r="r" t="t"/>
              <a:pathLst>
                <a:path extrusionOk="0" h="812800" w="2639032">
                  <a:moveTo>
                    <a:pt x="0" y="0"/>
                  </a:moveTo>
                  <a:lnTo>
                    <a:pt x="2639032" y="0"/>
                  </a:lnTo>
                  <a:lnTo>
                    <a:pt x="2639032" y="812800"/>
                  </a:lnTo>
                  <a:lnTo>
                    <a:pt x="0" y="812800"/>
                  </a:lnTo>
                  <a:close/>
                </a:path>
              </a:pathLst>
            </a:custGeom>
            <a:solidFill>
              <a:srgbClr val="071C4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9" name="Google Shape;209;p21"/>
            <p:cNvSpPr txBox="1"/>
            <p:nvPr/>
          </p:nvSpPr>
          <p:spPr>
            <a:xfrm>
              <a:off x="0" y="-38100"/>
              <a:ext cx="2639032" cy="8509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10" name="Google Shape;210;p21"/>
          <p:cNvSpPr txBox="1"/>
          <p:nvPr/>
        </p:nvSpPr>
        <p:spPr>
          <a:xfrm>
            <a:off x="8724938" y="2937452"/>
            <a:ext cx="8686800" cy="44121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None/>
            </a:pPr>
            <a:r>
              <a:rPr lang="en-US" sz="2100">
                <a:solidFill>
                  <a:schemeClr val="lt1"/>
                </a:solidFill>
                <a:latin typeface="Poppins"/>
                <a:ea typeface="Poppins"/>
                <a:cs typeface="Poppins"/>
                <a:sym typeface="Poppins"/>
              </a:rPr>
              <a:t>The development of a technology to enhance grayscale videos into vibrant, colorful sequences holds significant promise for transforming visual storytelling and revitalizing historical and archival footage. Through the utilization of advanced deep learning algorithms, such as convolutional neural networks (CNNs) and generative adversarial networks (GANs), coupled with meticulous scene analysis and object recognition, we can achieve accurate and faithful colorization while preserving the integrity of the original content. However, this endeavor is not without its challenges, including ensuring computational efficiency, addressing ethical considerations, and delivering a seamless user experience.</a:t>
            </a:r>
            <a:endParaRPr sz="2100">
              <a:solidFill>
                <a:schemeClr val="lt1"/>
              </a:solidFill>
              <a:latin typeface="Poppins"/>
              <a:ea typeface="Poppins"/>
              <a:cs typeface="Poppins"/>
              <a:sym typeface="Poppins"/>
            </a:endParaRPr>
          </a:p>
        </p:txBody>
      </p:sp>
      <p:sp>
        <p:nvSpPr>
          <p:cNvPr id="211" name="Google Shape;211;p21"/>
          <p:cNvSpPr txBox="1"/>
          <p:nvPr/>
        </p:nvSpPr>
        <p:spPr>
          <a:xfrm>
            <a:off x="0" y="4518600"/>
            <a:ext cx="7848600" cy="1249800"/>
          </a:xfrm>
          <a:prstGeom prst="rect">
            <a:avLst/>
          </a:prstGeom>
          <a:noFill/>
          <a:ln>
            <a:noFill/>
          </a:ln>
        </p:spPr>
        <p:txBody>
          <a:bodyPr anchorCtr="0" anchor="t" bIns="0" lIns="0" spcFirstLastPara="1" rIns="0" wrap="square" tIns="0">
            <a:spAutoFit/>
          </a:bodyPr>
          <a:lstStyle/>
          <a:p>
            <a:pPr indent="0" lvl="0" marL="0" marR="0" rtl="0" algn="ctr">
              <a:lnSpc>
                <a:spcPct val="120003"/>
              </a:lnSpc>
              <a:spcBef>
                <a:spcPts val="0"/>
              </a:spcBef>
              <a:spcAft>
                <a:spcPts val="0"/>
              </a:spcAft>
              <a:buNone/>
            </a:pPr>
            <a:r>
              <a:rPr b="1" lang="en-US" sz="5599">
                <a:solidFill>
                  <a:srgbClr val="101010"/>
                </a:solidFill>
                <a:latin typeface="Poppins"/>
                <a:ea typeface="Poppins"/>
                <a:cs typeface="Poppins"/>
                <a:sym typeface="Poppins"/>
              </a:rPr>
              <a:t>Conclusion </a:t>
            </a:r>
            <a:endParaRPr/>
          </a:p>
          <a:p>
            <a:pPr indent="0" lvl="0" marL="0" marR="0" rtl="0" algn="ctr">
              <a:lnSpc>
                <a:spcPct val="209968"/>
              </a:lnSpc>
              <a:spcBef>
                <a:spcPts val="0"/>
              </a:spcBef>
              <a:spcAft>
                <a:spcPts val="0"/>
              </a:spcAft>
              <a:buNone/>
            </a:pPr>
            <a:r>
              <a:t/>
            </a:r>
            <a:endParaRPr/>
          </a:p>
        </p:txBody>
      </p:sp>
      <p:sp>
        <p:nvSpPr>
          <p:cNvPr id="212" name="Google Shape;212;p21"/>
          <p:cNvSpPr txBox="1"/>
          <p:nvPr/>
        </p:nvSpPr>
        <p:spPr>
          <a:xfrm>
            <a:off x="914400" y="7581900"/>
            <a:ext cx="4644000" cy="215400"/>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t/>
            </a:r>
            <a:endParaRPr/>
          </a:p>
        </p:txBody>
      </p:sp>
      <p:sp>
        <p:nvSpPr>
          <p:cNvPr id="213" name="Google Shape;213;p21"/>
          <p:cNvSpPr/>
          <p:nvPr/>
        </p:nvSpPr>
        <p:spPr>
          <a:xfrm flipH="1">
            <a:off x="-2822767" y="-1097379"/>
            <a:ext cx="8166327" cy="6636996"/>
          </a:xfrm>
          <a:custGeom>
            <a:rect b="b" l="l" r="r" t="t"/>
            <a:pathLst>
              <a:path extrusionOk="0" h="6636996" w="8166327">
                <a:moveTo>
                  <a:pt x="8166327" y="0"/>
                </a:moveTo>
                <a:lnTo>
                  <a:pt x="0" y="0"/>
                </a:lnTo>
                <a:lnTo>
                  <a:pt x="0" y="6636996"/>
                </a:lnTo>
                <a:lnTo>
                  <a:pt x="8166327" y="6636996"/>
                </a:lnTo>
                <a:lnTo>
                  <a:pt x="8166327"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A black and white logo&#10;&#10;Description automatically generated" id="214" name="Google Shape;214;p21"/>
          <p:cNvPicPr preferRelativeResize="0"/>
          <p:nvPr/>
        </p:nvPicPr>
        <p:blipFill rotWithShape="1">
          <a:blip r:embed="rId4">
            <a:alphaModFix/>
          </a:blip>
          <a:srcRect b="0" l="0" r="0" t="0"/>
          <a:stretch/>
        </p:blipFill>
        <p:spPr>
          <a:xfrm>
            <a:off x="15163800" y="8765834"/>
            <a:ext cx="2665950" cy="110206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